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wdp" ContentType="image/vnd.ms-photo"/>
  <Default Extension="tif" ContentType="image/tif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56" r:id="rId1"/>
  </p:sldMasterIdLst>
  <p:notesMasterIdLst>
    <p:notesMasterId r:id="rId80"/>
  </p:notesMasterIdLst>
  <p:handoutMasterIdLst>
    <p:handoutMasterId r:id="rId81"/>
  </p:handoutMasterIdLst>
  <p:sldIdLst>
    <p:sldId id="812" r:id="rId2"/>
    <p:sldId id="795" r:id="rId3"/>
    <p:sldId id="915" r:id="rId4"/>
    <p:sldId id="792" r:id="rId5"/>
    <p:sldId id="793" r:id="rId6"/>
    <p:sldId id="974" r:id="rId7"/>
    <p:sldId id="977" r:id="rId8"/>
    <p:sldId id="979" r:id="rId9"/>
    <p:sldId id="980" r:id="rId10"/>
    <p:sldId id="985" r:id="rId11"/>
    <p:sldId id="986" r:id="rId12"/>
    <p:sldId id="981" r:id="rId13"/>
    <p:sldId id="982" r:id="rId14"/>
    <p:sldId id="983" r:id="rId15"/>
    <p:sldId id="1007" r:id="rId16"/>
    <p:sldId id="1008" r:id="rId17"/>
    <p:sldId id="975" r:id="rId18"/>
    <p:sldId id="1006" r:id="rId19"/>
    <p:sldId id="989" r:id="rId20"/>
    <p:sldId id="990" r:id="rId21"/>
    <p:sldId id="991" r:id="rId22"/>
    <p:sldId id="992" r:id="rId23"/>
    <p:sldId id="993" r:id="rId24"/>
    <p:sldId id="994" r:id="rId25"/>
    <p:sldId id="995" r:id="rId26"/>
    <p:sldId id="1009" r:id="rId27"/>
    <p:sldId id="1010" r:id="rId28"/>
    <p:sldId id="1011" r:id="rId29"/>
    <p:sldId id="1012" r:id="rId30"/>
    <p:sldId id="1013" r:id="rId31"/>
    <p:sldId id="1014" r:id="rId32"/>
    <p:sldId id="1015" r:id="rId33"/>
    <p:sldId id="1016" r:id="rId34"/>
    <p:sldId id="1017" r:id="rId35"/>
    <p:sldId id="1018" r:id="rId36"/>
    <p:sldId id="1019" r:id="rId37"/>
    <p:sldId id="1020" r:id="rId38"/>
    <p:sldId id="998" r:id="rId39"/>
    <p:sldId id="1000" r:id="rId40"/>
    <p:sldId id="1001" r:id="rId41"/>
    <p:sldId id="997" r:id="rId42"/>
    <p:sldId id="815" r:id="rId43"/>
    <p:sldId id="1023" r:id="rId44"/>
    <p:sldId id="1003" r:id="rId45"/>
    <p:sldId id="1002" r:id="rId46"/>
    <p:sldId id="1004" r:id="rId47"/>
    <p:sldId id="984" r:id="rId48"/>
    <p:sldId id="976" r:id="rId49"/>
    <p:sldId id="1022" r:id="rId50"/>
    <p:sldId id="967" r:id="rId51"/>
    <p:sldId id="971" r:id="rId52"/>
    <p:sldId id="972" r:id="rId53"/>
    <p:sldId id="973" r:id="rId54"/>
    <p:sldId id="881" r:id="rId55"/>
    <p:sldId id="938" r:id="rId56"/>
    <p:sldId id="926" r:id="rId57"/>
    <p:sldId id="848" r:id="rId58"/>
    <p:sldId id="927" r:id="rId59"/>
    <p:sldId id="922" r:id="rId60"/>
    <p:sldId id="923" r:id="rId61"/>
    <p:sldId id="924" r:id="rId62"/>
    <p:sldId id="930" r:id="rId63"/>
    <p:sldId id="931" r:id="rId64"/>
    <p:sldId id="933" r:id="rId65"/>
    <p:sldId id="857" r:id="rId66"/>
    <p:sldId id="858" r:id="rId67"/>
    <p:sldId id="935" r:id="rId68"/>
    <p:sldId id="936" r:id="rId69"/>
    <p:sldId id="959" r:id="rId70"/>
    <p:sldId id="939" r:id="rId71"/>
    <p:sldId id="970" r:id="rId72"/>
    <p:sldId id="944" r:id="rId73"/>
    <p:sldId id="950" r:id="rId74"/>
    <p:sldId id="955" r:id="rId75"/>
    <p:sldId id="958" r:id="rId76"/>
    <p:sldId id="960" r:id="rId77"/>
    <p:sldId id="853" r:id="rId78"/>
    <p:sldId id="1005" r:id="rId79"/>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1434">
          <p15:clr>
            <a:srgbClr val="A4A3A4"/>
          </p15:clr>
        </p15:guide>
        <p15:guide id="2" pos="273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 Zevenbergen" initials="CZ" lastIdx="4" clrIdx="0"/>
  <p:cmAuthor id="1" name="obaas3" initials="o" lastIdx="1" clrIdx="1"/>
  <p:cmAuthor id="2" name="Chris Zevenbergen" initials="CZ [2]" lastIdx="1"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71"/>
    <p:restoredTop sz="99800" autoAdjust="0"/>
  </p:normalViewPr>
  <p:slideViewPr>
    <p:cSldViewPr snapToGrid="0" snapToObjects="1">
      <p:cViewPr>
        <p:scale>
          <a:sx n="74" d="100"/>
          <a:sy n="74" d="100"/>
        </p:scale>
        <p:origin x="440" y="872"/>
      </p:cViewPr>
      <p:guideLst>
        <p:guide orient="horz" pos="1434"/>
        <p:guide pos="2735"/>
      </p:guideLst>
    </p:cSldViewPr>
  </p:slideViewPr>
  <p:notesTextViewPr>
    <p:cViewPr>
      <p:scale>
        <a:sx n="1" d="1"/>
        <a:sy n="1" d="1"/>
      </p:scale>
      <p:origin x="0" y="0"/>
    </p:cViewPr>
  </p:notesTextViewPr>
  <p:sorterViewPr>
    <p:cViewPr>
      <p:scale>
        <a:sx n="66" d="100"/>
        <a:sy n="66" d="100"/>
      </p:scale>
      <p:origin x="0" y="16768"/>
    </p:cViewPr>
  </p:sorter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notesMaster" Target="notesMasters/notesMaster1.xml"/><Relationship Id="rId81" Type="http://schemas.openxmlformats.org/officeDocument/2006/relationships/handoutMaster" Target="handoutMasters/handoutMaster1.xml"/><Relationship Id="rId82" Type="http://schemas.openxmlformats.org/officeDocument/2006/relationships/commentAuthors" Target="commentAuthors.xml"/><Relationship Id="rId83" Type="http://schemas.openxmlformats.org/officeDocument/2006/relationships/presProps" Target="presProps.xml"/><Relationship Id="rId84" Type="http://schemas.openxmlformats.org/officeDocument/2006/relationships/viewProps" Target="viewProps.xml"/><Relationship Id="rId85" Type="http://schemas.openxmlformats.org/officeDocument/2006/relationships/theme" Target="theme/theme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en-US"/>
          </a:p>
        </p:txBody>
      </p:sp>
      <p:sp>
        <p:nvSpPr>
          <p:cNvPr id="55299" name="Rectangle 3"/>
          <p:cNvSpPr>
            <a:spLocks noGrp="1" noChangeArrowheads="1"/>
          </p:cNvSpPr>
          <p:nvPr>
            <p:ph type="dt" sz="quarter" idx="1"/>
          </p:nvPr>
        </p:nvSpPr>
        <p:spPr bwMode="auto">
          <a:xfrm>
            <a:off x="5180013"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6309A501-0301-4398-965A-6A4A93E447EF}" type="datetime1">
              <a:rPr lang="en-US"/>
              <a:pPr>
                <a:defRPr/>
              </a:pPr>
              <a:t>9/2/17</a:t>
            </a:fld>
            <a:endParaRPr lang="en-US"/>
          </a:p>
        </p:txBody>
      </p:sp>
      <p:sp>
        <p:nvSpPr>
          <p:cNvPr id="55300" name="Rectangle 4"/>
          <p:cNvSpPr>
            <a:spLocks noGrp="1" noChangeArrowheads="1"/>
          </p:cNvSpPr>
          <p:nvPr>
            <p:ph type="ftr" sz="quarter" idx="2"/>
          </p:nvPr>
        </p:nvSpPr>
        <p:spPr bwMode="auto">
          <a:xfrm>
            <a:off x="0"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55301" name="Rectangle 5"/>
          <p:cNvSpPr>
            <a:spLocks noGrp="1" noChangeArrowheads="1"/>
          </p:cNvSpPr>
          <p:nvPr>
            <p:ph type="sldNum" sz="quarter" idx="3"/>
          </p:nvPr>
        </p:nvSpPr>
        <p:spPr bwMode="auto">
          <a:xfrm>
            <a:off x="5180013"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vl1pPr>
          </a:lstStyle>
          <a:p>
            <a:pPr>
              <a:defRPr/>
            </a:pPr>
            <a:fld id="{6B9A137C-6395-42CC-A20B-C17891A09B20}" type="slidenum">
              <a:rPr lang="en-US"/>
              <a:pPr>
                <a:defRPr/>
              </a:pPr>
              <a:t>‹#›</a:t>
            </a:fld>
            <a:endParaRPr lang="en-US"/>
          </a:p>
        </p:txBody>
      </p:sp>
    </p:spTree>
    <p:extLst>
      <p:ext uri="{BB962C8B-B14F-4D97-AF65-F5344CB8AC3E}">
        <p14:creationId xmlns:p14="http://schemas.microsoft.com/office/powerpoint/2010/main" val="13178154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30723" name="Rectangle 3"/>
          <p:cNvSpPr>
            <a:spLocks noGrp="1" noChangeArrowheads="1"/>
          </p:cNvSpPr>
          <p:nvPr>
            <p:ph type="dt"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25604"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26"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30727"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311B1BAD-EFC5-4142-A9F0-ADD3DB3AF809}" type="slidenum">
              <a:rPr lang="en-US"/>
              <a:pPr>
                <a:defRPr/>
              </a:pPr>
              <a:t>‹#›</a:t>
            </a:fld>
            <a:endParaRPr lang="en-US"/>
          </a:p>
        </p:txBody>
      </p:sp>
    </p:spTree>
    <p:extLst>
      <p:ext uri="{BB962C8B-B14F-4D97-AF65-F5344CB8AC3E}">
        <p14:creationId xmlns:p14="http://schemas.microsoft.com/office/powerpoint/2010/main" val="30960500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06"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106"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106"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106"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106" charset="0"/>
        <a:ea typeface="MS PGothic" pitchFamily="34" charset="-128"/>
        <a:cs typeface="MS PGothic"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_ENREF_13"/><Relationship Id="rId4" Type="http://schemas.openxmlformats.org/officeDocument/2006/relationships/hyperlink" Target="#_ENREF_47"/><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a:t>
            </a:r>
            <a:r>
              <a:rPr lang="en-US" baseline="0" dirty="0" smtClean="0"/>
              <a:t> the development of the call war, were the role of scenario based planning based on limited information really got going. The Rand corporation, which initially started as a R&amp;D facility for the US military has a pivotal role in this. These days, we such frameworks for more peaceful purposes where adaptive planning is especially used as an policy framework to cope with future uncertainties. Although many different methods have been developed within the adaptive planning context, many have two ingredients in common: Robustness and flexibility. Robustness as approach to ensure risk distribution and flexibility to cope with future changes for which currently information is lacking. If you allow me, I take the opportunity to mention to big buzzword here: resiliency. Adaptive planning approach aiming to increase the resiliency of a system, area…and in our case: the city. Which brings me back to Rotterdam. Now what is special about Rotterdam, is that they’re actually managed to make the theory operational. They use it in their climate adaptation planning but more importantly: it shows in the projects they’ve put on the ground in the past decade.</a:t>
            </a:r>
            <a:endParaRPr lang="en-US" dirty="0"/>
          </a:p>
        </p:txBody>
      </p:sp>
      <p:sp>
        <p:nvSpPr>
          <p:cNvPr id="4" name="Slide Number Placeholder 3"/>
          <p:cNvSpPr>
            <a:spLocks noGrp="1"/>
          </p:cNvSpPr>
          <p:nvPr>
            <p:ph type="sldNum" sz="quarter" idx="10"/>
          </p:nvPr>
        </p:nvSpPr>
        <p:spPr/>
        <p:txBody>
          <a:bodyPr/>
          <a:lstStyle/>
          <a:p>
            <a:fld id="{8940C6F5-88CB-CF44-9002-DE4193188D9E}" type="slidenum">
              <a:rPr lang="en-US" smtClean="0"/>
              <a:t>15</a:t>
            </a:fld>
            <a:endParaRPr lang="en-US"/>
          </a:p>
        </p:txBody>
      </p:sp>
    </p:spTree>
    <p:extLst>
      <p:ext uri="{BB962C8B-B14F-4D97-AF65-F5344CB8AC3E}">
        <p14:creationId xmlns:p14="http://schemas.microsoft.com/office/powerpoint/2010/main" val="467123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CA0E2FD-408E-45A0-BE55-07ACC91E06A8}" type="slidenum">
              <a:rPr lang="en-US"/>
              <a:pPr fontAlgn="base">
                <a:spcBef>
                  <a:spcPct val="0"/>
                </a:spcBef>
                <a:spcAft>
                  <a:spcPct val="0"/>
                </a:spcAft>
              </a:pPr>
              <a:t>54</a:t>
            </a:fld>
            <a:endParaRPr lang="en-US"/>
          </a:p>
        </p:txBody>
      </p:sp>
    </p:spTree>
    <p:extLst>
      <p:ext uri="{BB962C8B-B14F-4D97-AF65-F5344CB8AC3E}">
        <p14:creationId xmlns:p14="http://schemas.microsoft.com/office/powerpoint/2010/main" val="1217161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56</a:t>
            </a:fld>
            <a:endParaRPr lang="en-US"/>
          </a:p>
        </p:txBody>
      </p:sp>
    </p:spTree>
    <p:extLst>
      <p:ext uri="{BB962C8B-B14F-4D97-AF65-F5344CB8AC3E}">
        <p14:creationId xmlns:p14="http://schemas.microsoft.com/office/powerpoint/2010/main" val="2027850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59</a:t>
            </a:fld>
            <a:endParaRPr lang="en-US"/>
          </a:p>
        </p:txBody>
      </p:sp>
    </p:spTree>
    <p:extLst>
      <p:ext uri="{BB962C8B-B14F-4D97-AF65-F5344CB8AC3E}">
        <p14:creationId xmlns:p14="http://schemas.microsoft.com/office/powerpoint/2010/main" val="2073180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800" dirty="0">
                <a:latin typeface="+mn-lt"/>
                <a:ea typeface="+mn-ea"/>
                <a:cs typeface="+mn-cs"/>
              </a:rPr>
              <a:t>According to </a:t>
            </a:r>
            <a:r>
              <a:rPr lang="en-GB" sz="800" dirty="0">
                <a:latin typeface="+mn-lt"/>
                <a:ea typeface="+mn-ea"/>
                <a:cs typeface="+mn-cs"/>
                <a:hlinkClick r:id="rId3" action="ppaction://hlinkfile" tooltip="Eckert, 2004 #652"/>
              </a:rPr>
              <a:t>Eckert et al. (2004</a:t>
            </a:r>
            <a:r>
              <a:rPr lang="en-GB" sz="800" dirty="0">
                <a:latin typeface="+mn-lt"/>
                <a:ea typeface="+mn-ea"/>
                <a:cs typeface="+mn-cs"/>
              </a:rPr>
              <a:t>) the components that are  capable of  propagating  greater change are to be assessed carefully before being selected as candidates for embedding flexibility. For example, in the design of an automobile chassis, one of the parameters that determines its dimensions - the length and breadth - is the size of the engine. The size of the engine in turn depends on the number of cylinders. While designing the chassis, the width is kept constant for all the variants to limit change propagation. This is because change in width has a direct bearing on the stability of the vehicle. The change propagation of chassis width is generally much higher compared with that of the chassis length. Hence the length of the chassis is a flexible design parameter that can be changed using differently sized physical components. Enabling flexibility in such design parameters requires initial investment in design, tooling and assembly equipment and is similar to using real in options (RIO) in chassis design (</a:t>
            </a:r>
            <a:r>
              <a:rPr lang="en-GB" sz="800" dirty="0">
                <a:latin typeface="+mn-lt"/>
                <a:ea typeface="+mn-ea"/>
                <a:cs typeface="+mn-cs"/>
                <a:hlinkClick r:id="rId4" action="ppaction://hlinkfile" tooltip="Suh, 2007 #653"/>
              </a:rPr>
              <a:t>Suh et al. 2007</a:t>
            </a:r>
            <a:r>
              <a:rPr lang="en-GB" sz="800" dirty="0">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60</a:t>
            </a:fld>
            <a:endParaRPr lang="en-US"/>
          </a:p>
        </p:txBody>
      </p:sp>
    </p:spTree>
    <p:extLst>
      <p:ext uri="{BB962C8B-B14F-4D97-AF65-F5344CB8AC3E}">
        <p14:creationId xmlns:p14="http://schemas.microsoft.com/office/powerpoint/2010/main" val="2465875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301990" eaLnBrk="1" fontAlgn="auto" hangingPunct="1">
              <a:spcBef>
                <a:spcPts val="0"/>
              </a:spcBef>
              <a:spcAft>
                <a:spcPts val="0"/>
              </a:spcAft>
              <a:defRPr/>
            </a:pPr>
            <a:r>
              <a:rPr lang="en-GB" sz="800" dirty="0">
                <a:latin typeface="+mn-lt"/>
                <a:ea typeface="+mn-ea"/>
                <a:cs typeface="+mn-cs"/>
              </a:rPr>
              <a:t>Flexible adaptation planning process for Water Sensitive city (</a:t>
            </a:r>
            <a:r>
              <a:rPr lang="en-GB" sz="800" dirty="0" err="1">
                <a:latin typeface="+mn-lt"/>
                <a:ea typeface="+mn-ea"/>
                <a:cs typeface="+mn-cs"/>
              </a:rPr>
              <a:t>WSCapp</a:t>
            </a:r>
            <a:r>
              <a:rPr lang="en-GB" sz="800" b="1" dirty="0">
                <a:latin typeface="+mn-lt"/>
                <a:ea typeface="+mn-ea"/>
                <a:cs typeface="+mn-cs"/>
              </a:rPr>
              <a:t> </a:t>
            </a:r>
            <a:r>
              <a:rPr lang="en-GB" sz="800" dirty="0">
                <a:latin typeface="+mn-lt"/>
                <a:ea typeface="+mn-ea"/>
                <a:cs typeface="+mn-cs"/>
              </a:rPr>
              <a:t>). The white arrows enclosed in black lines represent the sequence of steps in the </a:t>
            </a:r>
            <a:r>
              <a:rPr lang="en-GB" sz="800" dirty="0" err="1">
                <a:latin typeface="+mn-lt"/>
                <a:ea typeface="+mn-ea"/>
                <a:cs typeface="+mn-cs"/>
              </a:rPr>
              <a:t>WSCapp</a:t>
            </a:r>
            <a:r>
              <a:rPr lang="en-GB" sz="800" dirty="0">
                <a:latin typeface="+mn-lt"/>
                <a:ea typeface="+mn-ea"/>
                <a:cs typeface="+mn-cs"/>
              </a:rPr>
              <a:t> (clockwise). The chequered arrow from step 8 to step 1 represents the feedback to the vision cycle when a change in vision or objective happens over the time. The thin broken arrow from step 8 to step 5 represents the iteration with in the </a:t>
            </a:r>
            <a:r>
              <a:rPr lang="en-GB" sz="800" dirty="0" err="1">
                <a:latin typeface="+mn-lt"/>
                <a:ea typeface="+mn-ea"/>
                <a:cs typeface="+mn-cs"/>
              </a:rPr>
              <a:t>WSCapp</a:t>
            </a:r>
            <a:r>
              <a:rPr lang="en-GB" sz="800" dirty="0">
                <a:latin typeface="+mn-lt"/>
                <a:ea typeface="+mn-ea"/>
                <a:cs typeface="+mn-cs"/>
              </a:rPr>
              <a:t>, in case the final portfolio of measures obtained after the first run are not satisfactory.</a:t>
            </a:r>
            <a:r>
              <a:rPr lang="en-GB" dirty="0" smtClean="0">
                <a:effectLst/>
              </a:rPr>
              <a:t> </a:t>
            </a:r>
            <a:r>
              <a:rPr lang="en-GB" sz="800" dirty="0">
                <a:latin typeface="+mn-lt"/>
                <a:ea typeface="+mn-ea"/>
                <a:cs typeface="+mn-cs"/>
              </a:rPr>
              <a:t> You have nicely set out the case that visions change over time – but the figure does not show a feedback to the vision circle. I am also unsure what the arrow in the middle means?</a:t>
            </a:r>
          </a:p>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61</a:t>
            </a:fld>
            <a:endParaRPr lang="en-US"/>
          </a:p>
        </p:txBody>
      </p:sp>
    </p:spTree>
    <p:extLst>
      <p:ext uri="{BB962C8B-B14F-4D97-AF65-F5344CB8AC3E}">
        <p14:creationId xmlns:p14="http://schemas.microsoft.com/office/powerpoint/2010/main" val="4026491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62</a:t>
            </a:fld>
            <a:endParaRPr lang="en-US"/>
          </a:p>
        </p:txBody>
      </p:sp>
    </p:spTree>
    <p:extLst>
      <p:ext uri="{BB962C8B-B14F-4D97-AF65-F5344CB8AC3E}">
        <p14:creationId xmlns:p14="http://schemas.microsoft.com/office/powerpoint/2010/main" val="3356045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63</a:t>
            </a:fld>
            <a:endParaRPr lang="en-US"/>
          </a:p>
        </p:txBody>
      </p:sp>
    </p:spTree>
    <p:extLst>
      <p:ext uri="{BB962C8B-B14F-4D97-AF65-F5344CB8AC3E}">
        <p14:creationId xmlns:p14="http://schemas.microsoft.com/office/powerpoint/2010/main" val="2917891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64</a:t>
            </a:fld>
            <a:endParaRPr lang="en-US"/>
          </a:p>
        </p:txBody>
      </p:sp>
    </p:spTree>
    <p:extLst>
      <p:ext uri="{BB962C8B-B14F-4D97-AF65-F5344CB8AC3E}">
        <p14:creationId xmlns:p14="http://schemas.microsoft.com/office/powerpoint/2010/main" val="4137452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67</a:t>
            </a:fld>
            <a:endParaRPr lang="en-US"/>
          </a:p>
        </p:txBody>
      </p:sp>
    </p:spTree>
    <p:extLst>
      <p:ext uri="{BB962C8B-B14F-4D97-AF65-F5344CB8AC3E}">
        <p14:creationId xmlns:p14="http://schemas.microsoft.com/office/powerpoint/2010/main" val="3998793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68</a:t>
            </a:fld>
            <a:endParaRPr lang="en-US"/>
          </a:p>
        </p:txBody>
      </p:sp>
    </p:spTree>
    <p:extLst>
      <p:ext uri="{BB962C8B-B14F-4D97-AF65-F5344CB8AC3E}">
        <p14:creationId xmlns:p14="http://schemas.microsoft.com/office/powerpoint/2010/main" val="631389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Now if we are engineers, we typically focus on design events. They define the standards on which we base our proposals;</a:t>
            </a:r>
          </a:p>
          <a:p>
            <a:r>
              <a:rPr lang="en-GB" baseline="0" dirty="0" smtClean="0"/>
              <a:t>If we are architects, we typically focus on everyday events; on how to maximize usability and all the socio-cultural values we incorporate in our design;</a:t>
            </a:r>
          </a:p>
          <a:p>
            <a:r>
              <a:rPr lang="en-GB" baseline="0" dirty="0" smtClean="0"/>
              <a:t>Yet rarely, we think of how are proposals function beyond the requirements, or even during extreme events. </a:t>
            </a:r>
          </a:p>
          <a:p>
            <a:r>
              <a:rPr lang="en-GB" baseline="0" dirty="0" smtClean="0"/>
              <a:t>Now one of the things Rotterdam does very well, is to develop options that cover more of these domains. Furthermore, they always seek multiple benefits; ways to provide additional value for the city and its inhabitants </a:t>
            </a:r>
          </a:p>
        </p:txBody>
      </p:sp>
      <p:sp>
        <p:nvSpPr>
          <p:cNvPr id="4" name="Slide Number Placeholder 3"/>
          <p:cNvSpPr>
            <a:spLocks noGrp="1"/>
          </p:cNvSpPr>
          <p:nvPr>
            <p:ph type="sldNum" sz="quarter" idx="10"/>
          </p:nvPr>
        </p:nvSpPr>
        <p:spPr/>
        <p:txBody>
          <a:bodyPr/>
          <a:lstStyle/>
          <a:p>
            <a:fld id="{141AC1AF-B673-4304-811C-B88CA26F773F}" type="slidenum">
              <a:rPr lang="en-GB" smtClean="0"/>
              <a:pPr/>
              <a:t>16</a:t>
            </a:fld>
            <a:endParaRPr lang="en-GB"/>
          </a:p>
        </p:txBody>
      </p:sp>
    </p:spTree>
    <p:extLst>
      <p:ext uri="{BB962C8B-B14F-4D97-AF65-F5344CB8AC3E}">
        <p14:creationId xmlns:p14="http://schemas.microsoft.com/office/powerpoint/2010/main" val="92223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70</a:t>
            </a:fld>
            <a:endParaRPr lang="en-US"/>
          </a:p>
        </p:txBody>
      </p:sp>
    </p:spTree>
    <p:extLst>
      <p:ext uri="{BB962C8B-B14F-4D97-AF65-F5344CB8AC3E}">
        <p14:creationId xmlns:p14="http://schemas.microsoft.com/office/powerpoint/2010/main" val="3881052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72</a:t>
            </a:fld>
            <a:endParaRPr lang="en-US"/>
          </a:p>
        </p:txBody>
      </p:sp>
    </p:spTree>
    <p:extLst>
      <p:ext uri="{BB962C8B-B14F-4D97-AF65-F5344CB8AC3E}">
        <p14:creationId xmlns:p14="http://schemas.microsoft.com/office/powerpoint/2010/main" val="1758296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73</a:t>
            </a:fld>
            <a:endParaRPr lang="en-US"/>
          </a:p>
        </p:txBody>
      </p:sp>
    </p:spTree>
    <p:extLst>
      <p:ext uri="{BB962C8B-B14F-4D97-AF65-F5344CB8AC3E}">
        <p14:creationId xmlns:p14="http://schemas.microsoft.com/office/powerpoint/2010/main" val="1251144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800" dirty="0">
                <a:latin typeface="+mn-lt"/>
                <a:ea typeface="+mn-ea"/>
                <a:cs typeface="+mn-cs"/>
              </a:rPr>
              <a:t>By using the determinants for adaptation measures (Table ) an adaptation pathway set ‘W’ comprising pathways have been generated using the rule set ‘R’ complying with the context specific adaptation grammar (algorithm). Although there are only six adaptation modules, excluding the base case where there is no adaptation measures, it is possible to generate  multiple combinations that satisfy the rules in rule set ‘R’. For example, to implement a 70 cm dike module ‘6.0’, the pre-requisite is the foundation module ‘5.0’. When a ‘5.0’ is in place, it is possible to implement a 20 cm dike ‘2.0’ or a 50 cm dike ‘4.0’ or a 70 cm dike ‘6.0’. Hence the pathway to ‘6.0’ could comprise there being no smaller dikes, one smaller dike or both of the smaller dikes.  Thus the adaptation pathway set ‘W’ comprising 78 possible pathways has been generated.  A number of the adaptation pathways generated are shown in Figure  as examples. The next step after generating the pathways set ‘W’ comprising all the pathways is to determine the timing of the switch from a lower dike to a higher dike for all possible scenario combinations ‘</a:t>
            </a:r>
            <a:r>
              <a:rPr lang="en-GB" sz="800" dirty="0" err="1">
                <a:latin typeface="+mn-lt"/>
                <a:ea typeface="+mn-ea"/>
                <a:cs typeface="+mn-cs"/>
              </a:rPr>
              <a:t>S</a:t>
            </a:r>
            <a:r>
              <a:rPr lang="en-GB" sz="800" baseline="-25000" dirty="0" err="1">
                <a:latin typeface="+mn-lt"/>
                <a:ea typeface="+mn-ea"/>
                <a:cs typeface="+mn-cs"/>
              </a:rPr>
              <a:t>trig</a:t>
            </a:r>
            <a:r>
              <a:rPr lang="en-GB" sz="800" dirty="0">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74</a:t>
            </a:fld>
            <a:endParaRPr lang="en-US"/>
          </a:p>
        </p:txBody>
      </p:sp>
    </p:spTree>
    <p:extLst>
      <p:ext uri="{BB962C8B-B14F-4D97-AF65-F5344CB8AC3E}">
        <p14:creationId xmlns:p14="http://schemas.microsoft.com/office/powerpoint/2010/main" val="1919975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800" dirty="0">
                <a:latin typeface="+mn-lt"/>
                <a:ea typeface="+mn-ea"/>
                <a:cs typeface="+mn-cs"/>
              </a:rPr>
              <a:t>The pathways are ranked into an ascending order. The pathway that has a low total cost across the majority of the scenarios is the preferred path, whereas the pathways with highest total costs are the least preferred path (Figure). The pathways 0-9 are depicted along the x-axis from left to right, whereas the relative ranking of the pathways are presented on the y-axis. The least preferred pathway with lower rank –denoted by a bigger number - is at the bottom, whereas the most preferred pathway with the highest relative rank is at the top of the y-axis. The coloured circles represent the evaluation scenario combination ‘</a:t>
            </a:r>
            <a:r>
              <a:rPr lang="en-GB" sz="800" dirty="0" err="1">
                <a:latin typeface="+mn-lt"/>
                <a:ea typeface="+mn-ea"/>
                <a:cs typeface="+mn-cs"/>
              </a:rPr>
              <a:t>S</a:t>
            </a:r>
            <a:r>
              <a:rPr lang="en-GB" sz="800" baseline="-25000" dirty="0" err="1">
                <a:latin typeface="+mn-lt"/>
                <a:ea typeface="+mn-ea"/>
                <a:cs typeface="+mn-cs"/>
              </a:rPr>
              <a:t>eval</a:t>
            </a:r>
            <a:r>
              <a:rPr lang="en-GB" sz="800" dirty="0">
                <a:latin typeface="+mn-lt"/>
                <a:ea typeface="+mn-ea"/>
                <a:cs typeface="+mn-cs"/>
              </a:rPr>
              <a:t>’ and the  probability of occurrence of the scenario combination. The colour of the circle represents a particular scenario combination ‘</a:t>
            </a:r>
            <a:r>
              <a:rPr lang="en-GB" sz="800" dirty="0" err="1">
                <a:latin typeface="+mn-lt"/>
                <a:ea typeface="+mn-ea"/>
                <a:cs typeface="+mn-cs"/>
              </a:rPr>
              <a:t>s</a:t>
            </a:r>
            <a:r>
              <a:rPr lang="en-GB" sz="800" baseline="-25000" dirty="0" err="1">
                <a:latin typeface="+mn-lt"/>
                <a:ea typeface="+mn-ea"/>
                <a:cs typeface="+mn-cs"/>
              </a:rPr>
              <a:t>i</a:t>
            </a:r>
            <a:r>
              <a:rPr lang="en-GB" sz="800" dirty="0">
                <a:latin typeface="+mn-lt"/>
                <a:ea typeface="+mn-ea"/>
                <a:cs typeface="+mn-cs"/>
              </a:rPr>
              <a:t>’, whereas the size of the circle represents the probability of occurrence of a particular scenario. The bigger the circle, the more likely the scenario is to occur. From Figure  it can be seen that the pathways 0-5 have higher ranking across most of the scenarios, whereas pathways 6-9 have lower ranking across most of the scenarios. Hence the decision makers in Can </a:t>
            </a:r>
            <a:r>
              <a:rPr lang="en-GB" sz="800" dirty="0" err="1">
                <a:latin typeface="+mn-lt"/>
                <a:ea typeface="+mn-ea"/>
                <a:cs typeface="+mn-cs"/>
              </a:rPr>
              <a:t>Tho</a:t>
            </a:r>
            <a:r>
              <a:rPr lang="en-GB" sz="800" dirty="0">
                <a:latin typeface="+mn-lt"/>
                <a:ea typeface="+mn-ea"/>
                <a:cs typeface="+mn-cs"/>
              </a:rPr>
              <a:t> can focus on pathways 0-5 to select the desired pathway. The other decision criteria could be the performance based on the likelihood of scenarios. Among pathways 0-5, the pathways 0, 1 and 4 have higher ranking for scenarios that are more likely to occur.  Pathways 5-9 also rank low in the scenario that is most likely to occur;  as the size of the dark green circles in the pathways are bigger and also ranks lower. Hence the focus can be narrowed down to the pathways 0, 1 and 4. Pathway 1 has the highest relative rank ‘1’ in a scenario that is most likely to occur. </a:t>
            </a:r>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pPr/>
              <a:t>75</a:t>
            </a:fld>
            <a:endParaRPr lang="en-US"/>
          </a:p>
        </p:txBody>
      </p:sp>
    </p:spTree>
    <p:extLst>
      <p:ext uri="{BB962C8B-B14F-4D97-AF65-F5344CB8AC3E}">
        <p14:creationId xmlns:p14="http://schemas.microsoft.com/office/powerpoint/2010/main" val="2063256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noRot="1" noChangeAspect="1"/>
          </p:cNvSpPr>
          <p:nvPr>
            <p:ph type="sldImg"/>
          </p:nvPr>
        </p:nvSpPr>
        <p:spPr>
          <a:prstGeom prst="rect">
            <a:avLst/>
          </a:prstGeom>
        </p:spPr>
        <p:txBody>
          <a:bodyPr/>
          <a:lstStyle/>
          <a:p>
            <a:endParaRPr/>
          </a:p>
        </p:txBody>
      </p:sp>
      <p:sp>
        <p:nvSpPr>
          <p:cNvPr id="434" name="Shape 434"/>
          <p:cNvSpPr>
            <a:spLocks noGrp="1"/>
          </p:cNvSpPr>
          <p:nvPr>
            <p:ph type="body" sz="quarter" idx="1"/>
          </p:nvPr>
        </p:nvSpPr>
        <p:spPr>
          <a:prstGeom prst="rect">
            <a:avLst/>
          </a:prstGeom>
        </p:spPr>
        <p:txBody>
          <a:bodyPr/>
          <a:lstStyle/>
          <a:p>
            <a:r>
              <a:t>when do we act?</a:t>
            </a:r>
          </a:p>
        </p:txBody>
      </p:sp>
    </p:spTree>
    <p:extLst>
      <p:ext uri="{BB962C8B-B14F-4D97-AF65-F5344CB8AC3E}">
        <p14:creationId xmlns:p14="http://schemas.microsoft.com/office/powerpoint/2010/main" val="400207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15 </a:t>
            </a:r>
            <a:r>
              <a:rPr lang="nl-NL" dirty="0" err="1" smtClean="0"/>
              <a:t>times</a:t>
            </a:r>
            <a:r>
              <a:rPr lang="nl-NL" dirty="0" smtClean="0"/>
              <a:t> a </a:t>
            </a:r>
            <a:r>
              <a:rPr lang="nl-NL" dirty="0" err="1" smtClean="0"/>
              <a:t>year</a:t>
            </a:r>
            <a:r>
              <a:rPr lang="nl-NL" dirty="0" smtClean="0"/>
              <a:t>, max. 15 cm water;</a:t>
            </a:r>
            <a:r>
              <a:rPr lang="nl-NL" baseline="0" dirty="0" smtClean="0"/>
              <a:t> </a:t>
            </a:r>
            <a:r>
              <a:rPr lang="nl-NL" dirty="0" smtClean="0"/>
              <a:t>6</a:t>
            </a:r>
            <a:r>
              <a:rPr lang="nl-NL" baseline="0" dirty="0" smtClean="0"/>
              <a:t> </a:t>
            </a:r>
            <a:r>
              <a:rPr lang="nl-NL" baseline="0" dirty="0" err="1" smtClean="0"/>
              <a:t>times</a:t>
            </a:r>
            <a:r>
              <a:rPr lang="nl-NL" dirty="0" smtClean="0"/>
              <a:t> a </a:t>
            </a:r>
            <a:r>
              <a:rPr lang="nl-NL" dirty="0" err="1" smtClean="0"/>
              <a:t>year</a:t>
            </a:r>
            <a:r>
              <a:rPr lang="nl-NL" baseline="0" dirty="0" smtClean="0"/>
              <a:t> &gt;</a:t>
            </a:r>
            <a:r>
              <a:rPr lang="nl-NL" dirty="0" smtClean="0"/>
              <a:t>15 cm, 1x time </a:t>
            </a:r>
            <a:r>
              <a:rPr lang="nl-NL" dirty="0" err="1" smtClean="0"/>
              <a:t>year</a:t>
            </a:r>
            <a:r>
              <a:rPr lang="nl-NL" dirty="0" smtClean="0"/>
              <a:t> max. 0.5m water.</a:t>
            </a:r>
            <a:endParaRPr lang="en-US" dirty="0"/>
          </a:p>
        </p:txBody>
      </p:sp>
      <p:sp>
        <p:nvSpPr>
          <p:cNvPr id="4" name="Slide Number Placeholder 3"/>
          <p:cNvSpPr>
            <a:spLocks noGrp="1"/>
          </p:cNvSpPr>
          <p:nvPr>
            <p:ph type="sldNum" sz="quarter" idx="10"/>
          </p:nvPr>
        </p:nvSpPr>
        <p:spPr/>
        <p:txBody>
          <a:bodyPr/>
          <a:lstStyle/>
          <a:p>
            <a:fld id="{8940C6F5-88CB-CF44-9002-DE4193188D9E}" type="slidenum">
              <a:rPr lang="en-US" smtClean="0"/>
              <a:t>28</a:t>
            </a:fld>
            <a:endParaRPr lang="en-US"/>
          </a:p>
        </p:txBody>
      </p:sp>
    </p:spTree>
    <p:extLst>
      <p:ext uri="{BB962C8B-B14F-4D97-AF65-F5344CB8AC3E}">
        <p14:creationId xmlns:p14="http://schemas.microsoft.com/office/powerpoint/2010/main" val="756709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essential</a:t>
            </a:r>
            <a:r>
              <a:rPr lang="en-US" baseline="0" dirty="0" smtClean="0"/>
              <a:t> is that this area transformed from a derelict railway area and a river dike into a highly used neighborhood park and shopping area. So from a area that separates into an area that connects.</a:t>
            </a:r>
            <a:endParaRPr lang="en-US" dirty="0"/>
          </a:p>
        </p:txBody>
      </p:sp>
      <p:sp>
        <p:nvSpPr>
          <p:cNvPr id="4" name="Slide Number Placeholder 3"/>
          <p:cNvSpPr>
            <a:spLocks noGrp="1"/>
          </p:cNvSpPr>
          <p:nvPr>
            <p:ph type="sldNum" sz="quarter" idx="10"/>
          </p:nvPr>
        </p:nvSpPr>
        <p:spPr/>
        <p:txBody>
          <a:bodyPr/>
          <a:lstStyle/>
          <a:p>
            <a:fld id="{8940C6F5-88CB-CF44-9002-DE4193188D9E}" type="slidenum">
              <a:rPr lang="en-US" smtClean="0"/>
              <a:t>33</a:t>
            </a:fld>
            <a:endParaRPr lang="en-US"/>
          </a:p>
        </p:txBody>
      </p:sp>
    </p:spTree>
    <p:extLst>
      <p:ext uri="{BB962C8B-B14F-4D97-AF65-F5344CB8AC3E}">
        <p14:creationId xmlns:p14="http://schemas.microsoft.com/office/powerpoint/2010/main" val="1486497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40C6F5-88CB-CF44-9002-DE4193188D9E}" type="slidenum">
              <a:rPr lang="en-US" smtClean="0"/>
              <a:t>34</a:t>
            </a:fld>
            <a:endParaRPr lang="en-US"/>
          </a:p>
        </p:txBody>
      </p:sp>
    </p:spTree>
    <p:extLst>
      <p:ext uri="{BB962C8B-B14F-4D97-AF65-F5344CB8AC3E}">
        <p14:creationId xmlns:p14="http://schemas.microsoft.com/office/powerpoint/2010/main" val="1964879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Rot="1" noChangeAspect="1" noTextEdit="1"/>
          </p:cNvSpPr>
          <p:nvPr>
            <p:ph type="sldImg"/>
          </p:nvPr>
        </p:nvSpPr>
        <p:spPr>
          <a:xfrm>
            <a:off x="1144588" y="684213"/>
            <a:ext cx="4570412" cy="3429000"/>
          </a:xfrm>
          <a:ln/>
        </p:spPr>
      </p:sp>
      <p:sp>
        <p:nvSpPr>
          <p:cNvPr id="594947" name="Rectangle 3"/>
          <p:cNvSpPr>
            <a:spLocks noGrp="1"/>
          </p:cNvSpPr>
          <p:nvPr>
            <p:ph type="body" idx="1"/>
          </p:nvPr>
        </p:nvSpPr>
        <p:spPr>
          <a:xfrm>
            <a:off x="686098" y="4345214"/>
            <a:ext cx="5485805" cy="4113893"/>
          </a:xfrm>
          <a:noFill/>
          <a:ln/>
        </p:spPr>
        <p:txBody>
          <a:bodyPr lIns="86493" tIns="43247" rIns="86493" bIns="43247"/>
          <a:lstStyle/>
          <a:p>
            <a:pPr defTabSz="432465"/>
            <a:r>
              <a:rPr lang="en-US" sz="1100" dirty="0">
                <a:solidFill>
                  <a:srgbClr val="003300"/>
                </a:solidFill>
              </a:rPr>
              <a:t>So far the theory…but how about the practice?</a:t>
            </a:r>
          </a:p>
          <a:p>
            <a:pPr defTabSz="432465"/>
            <a:endParaRPr lang="en-US" sz="1100" dirty="0">
              <a:solidFill>
                <a:srgbClr val="003300"/>
              </a:solidFill>
            </a:endParaRPr>
          </a:p>
          <a:p>
            <a:pPr defTabSz="432465"/>
            <a:r>
              <a:rPr lang="en-US" sz="1100" dirty="0">
                <a:solidFill>
                  <a:srgbClr val="003300"/>
                </a:solidFill>
              </a:rPr>
              <a:t>In order to be prepared for a changing future we do have to take measures now. </a:t>
            </a:r>
          </a:p>
          <a:p>
            <a:pPr defTabSz="432465"/>
            <a:endParaRPr lang="en-US" sz="1100" dirty="0">
              <a:solidFill>
                <a:srgbClr val="003300"/>
              </a:solidFill>
            </a:endParaRPr>
          </a:p>
          <a:p>
            <a:pPr defTabSz="432465"/>
            <a:r>
              <a:rPr lang="en-US" sz="1100" dirty="0">
                <a:solidFill>
                  <a:srgbClr val="003300"/>
                </a:solidFill>
              </a:rPr>
              <a:t>As it is difficult to create more new water bodies within the city boundaries we have to find smart combinations with other urban functions. </a:t>
            </a:r>
          </a:p>
          <a:p>
            <a:pPr defTabSz="432465"/>
            <a:endParaRPr lang="en-US" sz="1100" dirty="0">
              <a:solidFill>
                <a:srgbClr val="003300"/>
              </a:solidFill>
            </a:endParaRPr>
          </a:p>
          <a:p>
            <a:pPr defTabSz="432465"/>
            <a:r>
              <a:rPr lang="en-US" sz="1100" dirty="0">
                <a:solidFill>
                  <a:srgbClr val="003300"/>
                </a:solidFill>
              </a:rPr>
              <a:t>Like the combinations of this water storage lake and houses, or, more close into the city centre this water storage reservoir beneath the driveway of a parking garage. </a:t>
            </a:r>
          </a:p>
          <a:p>
            <a:pPr defTabSz="432465"/>
            <a:endParaRPr lang="en-US" sz="1100" dirty="0">
              <a:solidFill>
                <a:srgbClr val="003300"/>
              </a:solidFill>
            </a:endParaRPr>
          </a:p>
          <a:p>
            <a:pPr defTabSz="432465"/>
            <a:r>
              <a:rPr lang="en-US" sz="1100" dirty="0">
                <a:solidFill>
                  <a:srgbClr val="003300"/>
                </a:solidFill>
              </a:rPr>
              <a:t>Another nice example is the so called BLUE connection in the southern part of Rotterdam:</a:t>
            </a:r>
          </a:p>
          <a:p>
            <a:pPr defTabSz="432465"/>
            <a:r>
              <a:rPr lang="en-US" sz="1100" dirty="0">
                <a:solidFill>
                  <a:srgbClr val="003300"/>
                </a:solidFill>
              </a:rPr>
              <a:t>This partial new waterway will have three functions: </a:t>
            </a:r>
          </a:p>
          <a:p>
            <a:pPr defTabSz="432465">
              <a:buFontTx/>
              <a:buChar char="•"/>
            </a:pPr>
            <a:r>
              <a:rPr lang="en-US" sz="1100" dirty="0">
                <a:solidFill>
                  <a:srgbClr val="003300"/>
                </a:solidFill>
              </a:rPr>
              <a:t>Water storage and Supply of clear and high quality water towards the highly dense urban area of Rotterdam;</a:t>
            </a:r>
          </a:p>
          <a:p>
            <a:pPr defTabSz="432465">
              <a:buFontTx/>
              <a:buChar char="•"/>
            </a:pPr>
            <a:r>
              <a:rPr lang="en-US" sz="1100" dirty="0" err="1">
                <a:solidFill>
                  <a:srgbClr val="003300"/>
                </a:solidFill>
              </a:rPr>
              <a:t>Recreative</a:t>
            </a:r>
            <a:r>
              <a:rPr lang="en-US" sz="1100" dirty="0">
                <a:solidFill>
                  <a:srgbClr val="003300"/>
                </a:solidFill>
              </a:rPr>
              <a:t> waterway for small vessels and canoeing; and</a:t>
            </a:r>
          </a:p>
          <a:p>
            <a:pPr defTabSz="432465">
              <a:buFontTx/>
              <a:buChar char="•"/>
            </a:pPr>
            <a:r>
              <a:rPr lang="en-US" sz="1100" dirty="0">
                <a:solidFill>
                  <a:srgbClr val="003300"/>
                </a:solidFill>
              </a:rPr>
              <a:t>Ecological connection in the Rotterdam region </a:t>
            </a:r>
          </a:p>
          <a:p>
            <a:pPr defTabSz="432465">
              <a:buFontTx/>
              <a:buChar char="•"/>
            </a:pPr>
            <a:r>
              <a:rPr lang="en-US" sz="1100" dirty="0">
                <a:solidFill>
                  <a:srgbClr val="003300"/>
                </a:solidFill>
              </a:rPr>
              <a:t>this connection will also increase the value of the real estate and the surrounding areas</a:t>
            </a:r>
          </a:p>
          <a:p>
            <a:pPr defTabSz="432465">
              <a:buFontTx/>
              <a:buChar char="•"/>
            </a:pPr>
            <a:endParaRPr lang="en-US" sz="1100" dirty="0">
              <a:solidFill>
                <a:srgbClr val="003300"/>
              </a:solidFill>
            </a:endParaRPr>
          </a:p>
          <a:p>
            <a:pPr defTabSz="432465"/>
            <a:r>
              <a:rPr lang="en-US" sz="1100" dirty="0">
                <a:solidFill>
                  <a:srgbClr val="003300"/>
                </a:solidFill>
              </a:rPr>
              <a:t>This approach requires an early intervention of planning processes. Spatial planning processes in part of the world are generally very slow, so we have to claim the essential space  in an early stage. This asks for long term perspectives as we created in the </a:t>
            </a:r>
            <a:r>
              <a:rPr lang="en-US" sz="1100" dirty="0" err="1">
                <a:solidFill>
                  <a:srgbClr val="003300"/>
                </a:solidFill>
              </a:rPr>
              <a:t>Waterplan</a:t>
            </a:r>
            <a:r>
              <a:rPr lang="en-US" sz="1100" dirty="0">
                <a:solidFill>
                  <a:srgbClr val="003300"/>
                </a:solidFill>
              </a:rPr>
              <a:t> 2 Rotterdam.</a:t>
            </a:r>
          </a:p>
          <a:p>
            <a:pPr defTabSz="432465"/>
            <a:endParaRPr lang="en-US" sz="1100" dirty="0">
              <a:solidFill>
                <a:srgbClr val="003300"/>
              </a:solidFill>
            </a:endParaRPr>
          </a:p>
        </p:txBody>
      </p:sp>
    </p:spTree>
    <p:extLst>
      <p:ext uri="{BB962C8B-B14F-4D97-AF65-F5344CB8AC3E}">
        <p14:creationId xmlns:p14="http://schemas.microsoft.com/office/powerpoint/2010/main" val="359539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all these projects, water has been the primary driver. But sometimes,</a:t>
            </a:r>
            <a:r>
              <a:rPr lang="en-GB" baseline="0" dirty="0" smtClean="0"/>
              <a:t> it’s the other way around. </a:t>
            </a:r>
            <a:endParaRPr lang="en-GB" dirty="0"/>
          </a:p>
        </p:txBody>
      </p:sp>
      <p:sp>
        <p:nvSpPr>
          <p:cNvPr id="4" name="Slide Number Placeholder 3"/>
          <p:cNvSpPr>
            <a:spLocks noGrp="1"/>
          </p:cNvSpPr>
          <p:nvPr>
            <p:ph type="sldNum" sz="quarter" idx="10"/>
          </p:nvPr>
        </p:nvSpPr>
        <p:spPr/>
        <p:txBody>
          <a:bodyPr/>
          <a:lstStyle/>
          <a:p>
            <a:fld id="{8940C6F5-88CB-CF44-9002-DE4193188D9E}" type="slidenum">
              <a:rPr lang="en-US" smtClean="0"/>
              <a:t>37</a:t>
            </a:fld>
            <a:endParaRPr lang="en-US"/>
          </a:p>
        </p:txBody>
      </p:sp>
    </p:spTree>
    <p:extLst>
      <p:ext uri="{BB962C8B-B14F-4D97-AF65-F5344CB8AC3E}">
        <p14:creationId xmlns:p14="http://schemas.microsoft.com/office/powerpoint/2010/main" val="1977503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Lock-ins, no-regrets, low regrets, etc..</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fld id="{4B60F7DC-0078-49F9-A5EA-65DF746CC52F}" type="slidenum">
              <a:rPr lang="nl-NL" altLang="en-US" sz="1200"/>
              <a:pPr eaLnBrk="1" hangingPunct="1"/>
              <a:t>49</a:t>
            </a:fld>
            <a:endParaRPr lang="nl-NL" altLang="en-US" sz="1200"/>
          </a:p>
        </p:txBody>
      </p:sp>
    </p:spTree>
    <p:extLst>
      <p:ext uri="{BB962C8B-B14F-4D97-AF65-F5344CB8AC3E}">
        <p14:creationId xmlns:p14="http://schemas.microsoft.com/office/powerpoint/2010/main" val="1987628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tiff"/><Relationship Id="rId3" Type="http://schemas.openxmlformats.org/officeDocument/2006/relationships/image" Target="../media/image2.tif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12"/>
          </p:nvPr>
        </p:nvSpPr>
        <p:spPr>
          <a:xfrm>
            <a:off x="6705600" y="6173787"/>
            <a:ext cx="2133600" cy="365125"/>
          </a:xfrm>
        </p:spPr>
        <p:txBody>
          <a:bodyPr/>
          <a:lstStyle/>
          <a:p>
            <a:pPr>
              <a:defRPr/>
            </a:pPr>
            <a:fld id="{4B501063-F4BE-4419-B99B-59A89E17D146}" type="slidenum">
              <a:rPr lang="en-US" smtClean="0"/>
              <a:pPr>
                <a:defRPr/>
              </a:pPr>
              <a:t>‹#›</a:t>
            </a:fld>
            <a:endParaRPr lang="en-US"/>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200" y="5965885"/>
            <a:ext cx="1378317" cy="752331"/>
          </a:xfrm>
          <a:prstGeom prst="rect">
            <a:avLst/>
          </a:prstGeom>
          <a:solidFill>
            <a:schemeClr val="bg1"/>
          </a:solid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12"/>
          </p:nvPr>
        </p:nvSpPr>
        <p:spPr/>
        <p:txBody>
          <a:bodyPr/>
          <a:lstStyle/>
          <a:p>
            <a:pPr>
              <a:defRPr/>
            </a:pPr>
            <a:fld id="{02AFA56B-E650-4F8C-8B38-10D85D40597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12"/>
          </p:nvPr>
        </p:nvSpPr>
        <p:spPr/>
        <p:txBody>
          <a:bodyPr/>
          <a:lstStyle/>
          <a:p>
            <a:pPr>
              <a:defRPr/>
            </a:pPr>
            <a:fld id="{9A932F03-D4C8-4884-B045-6ACE5DAAE9B7}"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3308105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Placeholder-Image">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1" y="2"/>
            <a:ext cx="4572000" cy="6858000"/>
          </a:xfrm>
          <a:solidFill>
            <a:schemeClr val="bg1">
              <a:lumMod val="95000"/>
            </a:schemeClr>
          </a:solidFill>
        </p:spPr>
        <p:txBody>
          <a:bodyPr>
            <a:normAutofit/>
          </a:bodyPr>
          <a:lstStyle>
            <a:lvl1pPr>
              <a:defRPr sz="1100"/>
            </a:lvl1pPr>
          </a:lstStyle>
          <a:p>
            <a:endParaRPr lang="en-US"/>
          </a:p>
        </p:txBody>
      </p:sp>
    </p:spTree>
    <p:extLst>
      <p:ext uri="{BB962C8B-B14F-4D97-AF65-F5344CB8AC3E}">
        <p14:creationId xmlns:p14="http://schemas.microsoft.com/office/powerpoint/2010/main" val="601949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laceholder-Im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2"/>
            <a:ext cx="9144000" cy="6858000"/>
          </a:xfrm>
          <a:solidFill>
            <a:schemeClr val="bg1">
              <a:lumMod val="95000"/>
            </a:schemeClr>
          </a:solidFill>
        </p:spPr>
        <p:txBody>
          <a:bodyPr>
            <a:normAutofit/>
          </a:bodyPr>
          <a:lstStyle>
            <a:lvl1pPr>
              <a:defRPr sz="1100"/>
            </a:lvl1pPr>
          </a:lstStyle>
          <a:p>
            <a:endParaRPr lang="en-US"/>
          </a:p>
        </p:txBody>
      </p:sp>
    </p:spTree>
    <p:extLst>
      <p:ext uri="{BB962C8B-B14F-4D97-AF65-F5344CB8AC3E}">
        <p14:creationId xmlns:p14="http://schemas.microsoft.com/office/powerpoint/2010/main" val="2479754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18" name="Rectangle 17"/>
          <p:cNvSpPr/>
          <p:nvPr userDrawn="1"/>
        </p:nvSpPr>
        <p:spPr>
          <a:xfrm>
            <a:off x="360000" y="360000"/>
            <a:ext cx="8424000" cy="5292000"/>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UNESCO-IHE_LOGO.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6000" y="5883211"/>
            <a:ext cx="2824259" cy="664206"/>
          </a:xfrm>
          <a:prstGeom prst="rect">
            <a:avLst/>
          </a:prstGeom>
        </p:spPr>
      </p:pic>
      <p:sp>
        <p:nvSpPr>
          <p:cNvPr id="3" name="Subtitle 2"/>
          <p:cNvSpPr>
            <a:spLocks noGrp="1"/>
          </p:cNvSpPr>
          <p:nvPr>
            <p:ph type="subTitle" idx="1" hasCustomPrompt="1"/>
          </p:nvPr>
        </p:nvSpPr>
        <p:spPr>
          <a:xfrm>
            <a:off x="504000" y="1512000"/>
            <a:ext cx="8136000" cy="4320480"/>
          </a:xfrm>
        </p:spPr>
        <p:txBody>
          <a:bodyPr tIns="108000" bIns="108000"/>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subtitle</a:t>
            </a:r>
            <a:endParaRPr lang="en-US" dirty="0"/>
          </a:p>
        </p:txBody>
      </p:sp>
      <p:sp>
        <p:nvSpPr>
          <p:cNvPr id="4" name="Text Placeholder 3"/>
          <p:cNvSpPr>
            <a:spLocks noGrp="1"/>
          </p:cNvSpPr>
          <p:nvPr>
            <p:ph type="body" sz="quarter" idx="10" hasCustomPrompt="1"/>
          </p:nvPr>
        </p:nvSpPr>
        <p:spPr>
          <a:xfrm>
            <a:off x="503238" y="548680"/>
            <a:ext cx="8136762" cy="772107"/>
          </a:xfrm>
        </p:spPr>
        <p:txBody>
          <a:bodyPr wrap="none" tIns="108000" bIns="108000">
            <a:normAutofit/>
          </a:bodyPr>
          <a:lstStyle>
            <a:lvl1pPr marL="0" indent="0">
              <a:buNone/>
              <a:defRPr sz="3600" b="1">
                <a:solidFill>
                  <a:schemeClr val="bg1"/>
                </a:solidFill>
              </a:defRPr>
            </a:lvl1pPr>
          </a:lstStyle>
          <a:p>
            <a:pPr lvl="0"/>
            <a:r>
              <a:rPr lang="en-US" dirty="0" smtClean="0"/>
              <a:t>Click to edit title</a:t>
            </a:r>
            <a:endParaRPr lang="en-US" dirty="0"/>
          </a:p>
        </p:txBody>
      </p:sp>
    </p:spTree>
    <p:extLst>
      <p:ext uri="{BB962C8B-B14F-4D97-AF65-F5344CB8AC3E}">
        <p14:creationId xmlns:p14="http://schemas.microsoft.com/office/powerpoint/2010/main" val="2170378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132986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1329869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132986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132986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12"/>
          </p:nvPr>
        </p:nvSpPr>
        <p:spPr/>
        <p:txBody>
          <a:bodyPr/>
          <a:lstStyle/>
          <a:p>
            <a:pPr>
              <a:defRPr/>
            </a:pPr>
            <a:fld id="{D28D728B-8ED5-4544-8B45-5F1B54ACBFF8}" type="slidenum">
              <a:rPr lang="en-US" smtClean="0"/>
              <a:pPr>
                <a:defRPr/>
              </a:pPr>
              <a:t>‹#›</a:t>
            </a:fld>
            <a:endParaRPr lang="en-US"/>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43661" y="6126163"/>
            <a:ext cx="2310798" cy="508240"/>
          </a:xfrm>
          <a:prstGeom prst="rect">
            <a:avLst/>
          </a:prstGeom>
        </p:spPr>
      </p:pic>
      <p:pic>
        <p:nvPicPr>
          <p:cNvPr id="9" name="Picture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200" y="5965885"/>
            <a:ext cx="1378317" cy="752331"/>
          </a:xfrm>
          <a:prstGeom prst="rect">
            <a:avLst/>
          </a:prstGeom>
          <a:solidFill>
            <a:schemeClr val="bg1"/>
          </a:solid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18565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2247695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000" y="1440000"/>
            <a:ext cx="8136000" cy="4525963"/>
          </a:xfrm>
        </p:spPr>
        <p:txBody>
          <a:bodyPr/>
          <a:lstStyle/>
          <a:p>
            <a:pPr lvl="0"/>
            <a:r>
              <a:rPr lang="en-US" smtClean="0"/>
              <a:t>Click to edit Master text styles</a:t>
            </a:r>
          </a:p>
          <a:p>
            <a:pPr lvl="1"/>
            <a:r>
              <a:rPr lang="en-US" smtClean="0"/>
              <a:t>Second level</a:t>
            </a:r>
          </a:p>
          <a:p>
            <a:pPr lvl="2"/>
            <a:r>
              <a:rPr lang="en-US" smtClean="0"/>
              <a:t>Third level</a:t>
            </a:r>
          </a:p>
        </p:txBody>
      </p:sp>
      <p:pic>
        <p:nvPicPr>
          <p:cNvPr id="12" name="Picture 11" descr="UNESCO-IHE_LOGO-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4000" y="6380864"/>
            <a:ext cx="1224136" cy="287891"/>
          </a:xfrm>
          <a:prstGeom prst="rect">
            <a:avLst/>
          </a:prstGeom>
        </p:spPr>
      </p:pic>
      <p:sp>
        <p:nvSpPr>
          <p:cNvPr id="13" name="Rectangle 12"/>
          <p:cNvSpPr/>
          <p:nvPr userDrawn="1"/>
        </p:nvSpPr>
        <p:spPr>
          <a:xfrm>
            <a:off x="360000" y="6192000"/>
            <a:ext cx="8424000" cy="1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0"/>
          <p:cNvSpPr>
            <a:spLocks noGrp="1"/>
          </p:cNvSpPr>
          <p:nvPr>
            <p:ph type="body" sz="quarter" idx="10" hasCustomPrompt="1"/>
          </p:nvPr>
        </p:nvSpPr>
        <p:spPr>
          <a:xfrm>
            <a:off x="360000" y="360363"/>
            <a:ext cx="2368004" cy="551090"/>
          </a:xfrm>
          <a:solidFill>
            <a:srgbClr val="009FEE"/>
          </a:solidFill>
        </p:spPr>
        <p:txBody>
          <a:bodyPr wrap="none" lIns="144000" tIns="72000" rIns="144000" bIns="108000" anchor="t" anchorCtr="0">
            <a:spAutoFit/>
          </a:bodyPr>
          <a:lstStyle>
            <a:lvl1pPr marL="0" indent="0">
              <a:buNone/>
              <a:defRPr sz="2400">
                <a:solidFill>
                  <a:srgbClr val="FFFFFF"/>
                </a:solidFill>
                <a:latin typeface="Times New Roman"/>
                <a:cs typeface="Times New Roman"/>
              </a:defRPr>
            </a:lvl1pPr>
          </a:lstStyle>
          <a:p>
            <a:pPr lvl="0"/>
            <a:r>
              <a:rPr lang="en-US" sz="2400" dirty="0" smtClean="0">
                <a:solidFill>
                  <a:schemeClr val="bg1"/>
                </a:solidFill>
                <a:latin typeface="Times New Roman"/>
                <a:cs typeface="Times New Roman"/>
              </a:rPr>
              <a:t>Click to edit title</a:t>
            </a:r>
            <a:endParaRPr lang="en-US" dirty="0"/>
          </a:p>
        </p:txBody>
      </p:sp>
    </p:spTree>
    <p:extLst>
      <p:ext uri="{BB962C8B-B14F-4D97-AF65-F5344CB8AC3E}">
        <p14:creationId xmlns:p14="http://schemas.microsoft.com/office/powerpoint/2010/main" val="22476951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Black Banner Title and Content">
    <p:bg>
      <p:bgPr>
        <a:solidFill>
          <a:srgbClr val="FFFFFF"/>
        </a:solidFill>
        <a:effectLst/>
      </p:bgPr>
    </p:bg>
    <p:spTree>
      <p:nvGrpSpPr>
        <p:cNvPr id="1" name=""/>
        <p:cNvGrpSpPr/>
        <p:nvPr/>
      </p:nvGrpSpPr>
      <p:grpSpPr>
        <a:xfrm>
          <a:off x="0" y="0"/>
          <a:ext cx="0" cy="0"/>
          <a:chOff x="0" y="0"/>
          <a:chExt cx="0" cy="0"/>
        </a:xfrm>
      </p:grpSpPr>
      <p:grpSp>
        <p:nvGrpSpPr>
          <p:cNvPr id="129" name="Groepeer"/>
          <p:cNvGrpSpPr/>
          <p:nvPr/>
        </p:nvGrpSpPr>
        <p:grpSpPr>
          <a:xfrm>
            <a:off x="-3969" y="6544394"/>
            <a:ext cx="9162000" cy="324001"/>
            <a:chOff x="0" y="0"/>
            <a:chExt cx="9161998" cy="324000"/>
          </a:xfrm>
        </p:grpSpPr>
        <p:sp>
          <p:nvSpPr>
            <p:cNvPr id="127" name="Rechthoek"/>
            <p:cNvSpPr/>
            <p:nvPr/>
          </p:nvSpPr>
          <p:spPr>
            <a:xfrm>
              <a:off x="0" y="-1"/>
              <a:ext cx="9162000" cy="324002"/>
            </a:xfrm>
            <a:prstGeom prst="rect">
              <a:avLst/>
            </a:prstGeom>
            <a:solidFill>
              <a:srgbClr val="ECE4CD"/>
            </a:solidFill>
            <a:ln w="12700" cap="flat">
              <a:noFill/>
              <a:miter lim="400000"/>
            </a:ln>
            <a:effectLst/>
          </p:spPr>
          <p:txBody>
            <a:bodyPr wrap="square" lIns="45719" tIns="45719" rIns="45719" bIns="45719" numCol="1" anchor="t">
              <a:noAutofit/>
            </a:bodyPr>
            <a:lstStyle/>
            <a:p>
              <a:pPr defTabSz="914400">
                <a:defRPr sz="800">
                  <a:latin typeface="Georgia"/>
                  <a:ea typeface="Georgia"/>
                  <a:cs typeface="Georgia"/>
                  <a:sym typeface="Georgia"/>
                </a:defRPr>
              </a:pPr>
              <a:endParaRPr/>
            </a:p>
          </p:txBody>
        </p:sp>
        <p:sp>
          <p:nvSpPr>
            <p:cNvPr id="128" name="The University of Western Australia"/>
            <p:cNvSpPr/>
            <p:nvPr/>
          </p:nvSpPr>
          <p:spPr>
            <a:xfrm>
              <a:off x="0" y="-1"/>
              <a:ext cx="9162000" cy="205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indent="6746875" defTabSz="914400">
                <a:defRPr sz="800">
                  <a:latin typeface="Georgia"/>
                  <a:ea typeface="Georgia"/>
                  <a:cs typeface="Georgia"/>
                  <a:sym typeface="Georgia"/>
                </a:defRPr>
              </a:lvl1pPr>
            </a:lstStyle>
            <a:p>
              <a:pPr>
                <a:defRPr sz="1800">
                  <a:solidFill>
                    <a:srgbClr val="FFFFFF"/>
                  </a:solidFill>
                  <a:latin typeface="Arial"/>
                  <a:ea typeface="Arial"/>
                  <a:cs typeface="Arial"/>
                  <a:sym typeface="Arial"/>
                </a:defRPr>
              </a:pPr>
              <a:r>
                <a:rPr sz="800">
                  <a:solidFill>
                    <a:srgbClr val="000000"/>
                  </a:solidFill>
                  <a:latin typeface="Georgia"/>
                  <a:ea typeface="Georgia"/>
                  <a:cs typeface="Georgia"/>
                  <a:sym typeface="Georgia"/>
                </a:rPr>
                <a:t>The University of Western Australia</a:t>
              </a:r>
            </a:p>
          </p:txBody>
        </p:sp>
      </p:grpSp>
      <p:sp>
        <p:nvSpPr>
          <p:cNvPr id="130" name="Rechthoek"/>
          <p:cNvSpPr/>
          <p:nvPr/>
        </p:nvSpPr>
        <p:spPr>
          <a:xfrm>
            <a:off x="0" y="0"/>
            <a:ext cx="9162000" cy="108000"/>
          </a:xfrm>
          <a:prstGeom prst="rect">
            <a:avLst/>
          </a:prstGeom>
          <a:solidFill>
            <a:srgbClr val="ECE4CD"/>
          </a:solidFill>
          <a:ln w="12700">
            <a:miter lim="400000"/>
          </a:ln>
        </p:spPr>
        <p:txBody>
          <a:bodyPr lIns="45719" rIns="45719"/>
          <a:lstStyle/>
          <a:p>
            <a:pPr defTabSz="914400">
              <a:defRPr sz="800">
                <a:solidFill>
                  <a:srgbClr val="FFFFFF"/>
                </a:solidFill>
                <a:latin typeface="Georgia"/>
                <a:ea typeface="Georgia"/>
                <a:cs typeface="Georgia"/>
                <a:sym typeface="Georgia"/>
              </a:defRPr>
            </a:pPr>
            <a:endParaRPr/>
          </a:p>
        </p:txBody>
      </p:sp>
      <p:sp>
        <p:nvSpPr>
          <p:cNvPr id="131" name="Titeltekst"/>
          <p:cNvSpPr>
            <a:spLocks noGrp="1"/>
          </p:cNvSpPr>
          <p:nvPr>
            <p:ph type="title"/>
          </p:nvPr>
        </p:nvSpPr>
        <p:spPr>
          <a:xfrm>
            <a:off x="447675" y="1541933"/>
            <a:ext cx="8229600" cy="893814"/>
          </a:xfrm>
          <a:prstGeom prst="rect">
            <a:avLst/>
          </a:prstGeom>
        </p:spPr>
        <p:txBody>
          <a:bodyPr lIns="45719" tIns="45719" rIns="45719" bIns="45719" anchor="ctr"/>
          <a:lstStyle>
            <a:lvl1pPr>
              <a:defRPr sz="2100" b="1">
                <a:solidFill>
                  <a:srgbClr val="1A1A1A"/>
                </a:solidFill>
                <a:latin typeface="Arial"/>
                <a:ea typeface="Arial"/>
                <a:cs typeface="Arial"/>
                <a:sym typeface="Arial"/>
              </a:defRPr>
            </a:lvl1pPr>
          </a:lstStyle>
          <a:p>
            <a:r>
              <a:t>Titeltekst</a:t>
            </a:r>
          </a:p>
        </p:txBody>
      </p:sp>
      <p:sp>
        <p:nvSpPr>
          <p:cNvPr id="132" name="Hoofdtekst - niveau één…"/>
          <p:cNvSpPr>
            <a:spLocks noGrp="1"/>
          </p:cNvSpPr>
          <p:nvPr>
            <p:ph type="body" idx="1"/>
          </p:nvPr>
        </p:nvSpPr>
        <p:spPr>
          <a:xfrm>
            <a:off x="447675" y="2435746"/>
            <a:ext cx="8229600" cy="4422254"/>
          </a:xfrm>
          <a:prstGeom prst="rect">
            <a:avLst/>
          </a:prstGeom>
        </p:spPr>
        <p:txBody>
          <a:bodyPr/>
          <a:lstStyle>
            <a:lvl1pPr marL="342900" indent="-342900">
              <a:spcBef>
                <a:spcPts val="400"/>
              </a:spcBef>
              <a:buClr>
                <a:srgbClr val="1A1A1A"/>
              </a:buClr>
              <a:buSzPct val="100000"/>
              <a:buChar char=""/>
              <a:defRPr sz="1800">
                <a:solidFill>
                  <a:srgbClr val="1A1A1A"/>
                </a:solidFill>
                <a:latin typeface="Arial"/>
                <a:ea typeface="Arial"/>
                <a:cs typeface="Arial"/>
                <a:sym typeface="Arial"/>
              </a:defRPr>
            </a:lvl1pPr>
            <a:lvl2pPr marL="742950" indent="-285750">
              <a:spcBef>
                <a:spcPts val="400"/>
              </a:spcBef>
              <a:buClr>
                <a:srgbClr val="1A1A1A"/>
              </a:buClr>
              <a:buSzPct val="100000"/>
              <a:buChar char="•"/>
              <a:defRPr sz="1800">
                <a:solidFill>
                  <a:srgbClr val="1A1A1A"/>
                </a:solidFill>
                <a:latin typeface="Arial"/>
                <a:ea typeface="Arial"/>
                <a:cs typeface="Arial"/>
                <a:sym typeface="Arial"/>
              </a:defRPr>
            </a:lvl2pPr>
            <a:lvl3pPr marL="1257300" indent="-342900">
              <a:spcBef>
                <a:spcPts val="400"/>
              </a:spcBef>
              <a:buClr>
                <a:srgbClr val="1A1A1A"/>
              </a:buClr>
              <a:buSzPct val="100000"/>
              <a:buChar char="–"/>
              <a:defRPr sz="1800">
                <a:solidFill>
                  <a:srgbClr val="1A1A1A"/>
                </a:solidFill>
                <a:latin typeface="Arial"/>
                <a:ea typeface="Arial"/>
                <a:cs typeface="Arial"/>
                <a:sym typeface="Arial"/>
              </a:defRPr>
            </a:lvl3pPr>
            <a:lvl4pPr marL="1714500" indent="-342900">
              <a:spcBef>
                <a:spcPts val="400"/>
              </a:spcBef>
              <a:buClr>
                <a:srgbClr val="1A1A1A"/>
              </a:buClr>
              <a:buSzPct val="100000"/>
              <a:buChar char="–"/>
              <a:defRPr sz="1800">
                <a:solidFill>
                  <a:srgbClr val="1A1A1A"/>
                </a:solidFill>
                <a:latin typeface="Arial"/>
                <a:ea typeface="Arial"/>
                <a:cs typeface="Arial"/>
                <a:sym typeface="Arial"/>
              </a:defRPr>
            </a:lvl4pPr>
            <a:lvl5pPr marL="2171700" indent="-342900">
              <a:spcBef>
                <a:spcPts val="400"/>
              </a:spcBef>
              <a:buClr>
                <a:srgbClr val="1A1A1A"/>
              </a:buClr>
              <a:buSzPct val="100000"/>
              <a:buChar char="»"/>
              <a:defRPr sz="1800">
                <a:solidFill>
                  <a:srgbClr val="1A1A1A"/>
                </a:solidFill>
                <a:latin typeface="Arial"/>
                <a:ea typeface="Arial"/>
                <a:cs typeface="Arial"/>
                <a:sym typeface="Arial"/>
              </a:defRPr>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133" name="Rechthoek"/>
          <p:cNvSpPr/>
          <p:nvPr/>
        </p:nvSpPr>
        <p:spPr>
          <a:xfrm>
            <a:off x="0" y="0"/>
            <a:ext cx="9144000" cy="108000"/>
          </a:xfrm>
          <a:prstGeom prst="rect">
            <a:avLst/>
          </a:prstGeom>
          <a:solidFill>
            <a:srgbClr val="FFFFFF"/>
          </a:solidFill>
          <a:ln w="12700">
            <a:miter lim="400000"/>
          </a:ln>
        </p:spPr>
        <p:txBody>
          <a:bodyPr lIns="45719" rIns="45719" anchor="ctr"/>
          <a:lstStyle/>
          <a:p>
            <a:pPr defTabSz="914400">
              <a:lnSpc>
                <a:spcPct val="80000"/>
              </a:lnSpc>
              <a:defRPr sz="3400" b="1">
                <a:latin typeface="Arial"/>
                <a:ea typeface="Arial"/>
                <a:cs typeface="Arial"/>
                <a:sym typeface="Arial"/>
              </a:defRPr>
            </a:pPr>
            <a:endParaRPr/>
          </a:p>
        </p:txBody>
      </p:sp>
      <p:sp>
        <p:nvSpPr>
          <p:cNvPr id="134" name="Dianummer"/>
          <p:cNvSpPr>
            <a:spLocks noGrp="1"/>
          </p:cNvSpPr>
          <p:nvPr>
            <p:ph type="sldNum" sz="quarter" idx="2"/>
          </p:nvPr>
        </p:nvSpPr>
        <p:spPr>
          <a:xfrm>
            <a:off x="8451290" y="6579277"/>
            <a:ext cx="432048" cy="205741"/>
          </a:xfrm>
          <a:prstGeom prst="rect">
            <a:avLst/>
          </a:prstGeom>
        </p:spPr>
        <p:txBody>
          <a:bodyPr lIns="45719" tIns="45719" rIns="45719" bIns="45719" anchor="ctr"/>
          <a:lstStyle>
            <a:lvl1pPr defTabSz="914400">
              <a:defRPr sz="800">
                <a:solidFill>
                  <a:srgbClr val="000000"/>
                </a:solidFill>
                <a:latin typeface="Georgia"/>
                <a:ea typeface="Georgia"/>
                <a:cs typeface="Georgia"/>
                <a:sym typeface="Georgia"/>
              </a:defRPr>
            </a:lvl1pPr>
          </a:lstStyle>
          <a:p>
            <a:fld id="{86CB4B4D-7CA3-9044-876B-883B54F8677D}" type="slidenum">
              <a:t>‹#›</a:t>
            </a:fld>
            <a:endParaRPr/>
          </a:p>
        </p:txBody>
      </p:sp>
      <p:pic>
        <p:nvPicPr>
          <p:cNvPr id="135" name="Blackstripandlogo.emf" descr="Blackstripandlogo.emf"/>
          <p:cNvPicPr>
            <a:picLocks noChangeAspect="1"/>
          </p:cNvPicPr>
          <p:nvPr/>
        </p:nvPicPr>
        <p:blipFill>
          <a:blip r:embed="rId2">
            <a:extLst/>
          </a:blip>
          <a:stretch>
            <a:fillRect/>
          </a:stretch>
        </p:blipFill>
        <p:spPr>
          <a:xfrm>
            <a:off x="-40704" y="112438"/>
            <a:ext cx="9252102" cy="1030609"/>
          </a:xfrm>
          <a:prstGeom prst="rect">
            <a:avLst/>
          </a:prstGeom>
          <a:ln w="12700">
            <a:miter lim="400000"/>
          </a:ln>
        </p:spPr>
      </p:pic>
      <p:pic>
        <p:nvPicPr>
          <p:cNvPr id="136" name="pasted-image.pdf" descr="pasted-image.pdf"/>
          <p:cNvPicPr>
            <a:picLocks noChangeAspect="1"/>
          </p:cNvPicPr>
          <p:nvPr/>
        </p:nvPicPr>
        <p:blipFill>
          <a:blip r:embed="rId3">
            <a:extLst/>
          </a:blip>
          <a:stretch>
            <a:fillRect/>
          </a:stretch>
        </p:blipFill>
        <p:spPr>
          <a:xfrm>
            <a:off x="0" y="0"/>
            <a:ext cx="9144000" cy="6858000"/>
          </a:xfrm>
          <a:prstGeom prst="rect">
            <a:avLst/>
          </a:prstGeom>
          <a:ln w="12700">
            <a:miter lim="400000"/>
          </a:ln>
        </p:spPr>
      </p:pic>
    </p:spTree>
    <p:extLst>
      <p:ext uri="{BB962C8B-B14F-4D97-AF65-F5344CB8AC3E}">
        <p14:creationId xmlns:p14="http://schemas.microsoft.com/office/powerpoint/2010/main" val="80255264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12"/>
          </p:nvPr>
        </p:nvSpPr>
        <p:spPr/>
        <p:txBody>
          <a:bodyPr/>
          <a:lstStyle/>
          <a:p>
            <a:pPr>
              <a:defRPr/>
            </a:pPr>
            <a:fld id="{9B0DC8E4-8DCB-4DA2-85CD-D6BA8FE82982}"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7" name="Slide Number Placeholder 6"/>
          <p:cNvSpPr>
            <a:spLocks noGrp="1"/>
          </p:cNvSpPr>
          <p:nvPr>
            <p:ph type="sldNum" sz="quarter" idx="12"/>
          </p:nvPr>
        </p:nvSpPr>
        <p:spPr/>
        <p:txBody>
          <a:bodyPr/>
          <a:lstStyle/>
          <a:p>
            <a:pPr>
              <a:defRPr/>
            </a:pPr>
            <a:fld id="{1508885F-1339-4521-A798-E8D816B8A63C}"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9" name="Slide Number Placeholder 8"/>
          <p:cNvSpPr>
            <a:spLocks noGrp="1"/>
          </p:cNvSpPr>
          <p:nvPr>
            <p:ph type="sldNum" sz="quarter" idx="12"/>
          </p:nvPr>
        </p:nvSpPr>
        <p:spPr/>
        <p:txBody>
          <a:bodyPr/>
          <a:lstStyle/>
          <a:p>
            <a:pPr>
              <a:defRPr/>
            </a:pPr>
            <a:fld id="{0BE1888D-942F-42AA-8BF8-B86387B140BE}"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5" name="Slide Number Placeholder 4"/>
          <p:cNvSpPr>
            <a:spLocks noGrp="1"/>
          </p:cNvSpPr>
          <p:nvPr>
            <p:ph type="sldNum" sz="quarter" idx="12"/>
          </p:nvPr>
        </p:nvSpPr>
        <p:spPr/>
        <p:txBody>
          <a:bodyPr/>
          <a:lstStyle/>
          <a:p>
            <a:pPr>
              <a:defRPr/>
            </a:pPr>
            <a:fld id="{C4F6EBBD-8380-4BC9-BAC6-6A19C94663AD}"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4" name="Slide Number Placeholder 3"/>
          <p:cNvSpPr>
            <a:spLocks noGrp="1"/>
          </p:cNvSpPr>
          <p:nvPr>
            <p:ph type="sldNum" sz="quarter" idx="12"/>
          </p:nvPr>
        </p:nvSpPr>
        <p:spPr/>
        <p:txBody>
          <a:bodyPr/>
          <a:lstStyle/>
          <a:p>
            <a:pPr>
              <a:defRPr/>
            </a:pPr>
            <a:fld id="{B632374D-69A2-43BC-AC36-705622F6AFFC}"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7" name="Slide Number Placeholder 6"/>
          <p:cNvSpPr>
            <a:spLocks noGrp="1"/>
          </p:cNvSpPr>
          <p:nvPr>
            <p:ph type="sldNum" sz="quarter" idx="12"/>
          </p:nvPr>
        </p:nvSpPr>
        <p:spPr/>
        <p:txBody>
          <a:bodyPr/>
          <a:lstStyle/>
          <a:p>
            <a:pPr>
              <a:defRPr/>
            </a:pPr>
            <a:fld id="{F40DBF26-FF1A-4DB2-A393-A51D851C5BE4}"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Flood Resiilient Planning &amp; Building    May 12 2010 BRE</a:t>
            </a:r>
            <a:endParaRPr lang="en-US"/>
          </a:p>
        </p:txBody>
      </p:sp>
      <p:sp>
        <p:nvSpPr>
          <p:cNvPr id="7" name="Slide Number Placeholder 6"/>
          <p:cNvSpPr>
            <a:spLocks noGrp="1"/>
          </p:cNvSpPr>
          <p:nvPr>
            <p:ph type="sldNum" sz="quarter" idx="12"/>
          </p:nvPr>
        </p:nvSpPr>
        <p:spPr/>
        <p:txBody>
          <a:bodyPr/>
          <a:lstStyle/>
          <a:p>
            <a:pPr>
              <a:defRPr/>
            </a:pPr>
            <a:fld id="{8693C550-ACEB-4974-88DF-8F91C5969FF2}"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1.tiff"/><Relationship Id="rId26" Type="http://schemas.openxmlformats.org/officeDocument/2006/relationships/image" Target="../media/image2.tif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smtClean="0"/>
              <a:t>Flood Resiilient Planning &amp; Building    May 12 2010 BRE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7C7B000-6F8B-4C35-8959-3EAE85651CF1}" type="slidenum">
              <a:rPr lang="en-US" smtClean="0"/>
              <a:pPr>
                <a:defRPr/>
              </a:pPr>
              <a:t>‹#›</a:t>
            </a:fld>
            <a:endParaRPr lang="en-US"/>
          </a:p>
        </p:txBody>
      </p:sp>
      <p:pic>
        <p:nvPicPr>
          <p:cNvPr id="7" name="Picture 6"/>
          <p:cNvPicPr>
            <a:picLocks noChangeAspect="1"/>
          </p:cNvPicPr>
          <p:nvPr userDrawn="1"/>
        </p:nvPicPr>
        <p:blipFill>
          <a:blip r:embed="rId25" cstate="email">
            <a:extLst>
              <a:ext uri="{28A0092B-C50C-407E-A947-70E740481C1C}">
                <a14:useLocalDpi xmlns:a14="http://schemas.microsoft.com/office/drawing/2010/main"/>
              </a:ext>
            </a:extLst>
          </a:blip>
          <a:stretch>
            <a:fillRect/>
          </a:stretch>
        </p:blipFill>
        <p:spPr>
          <a:xfrm>
            <a:off x="6643661" y="6126163"/>
            <a:ext cx="2310798" cy="508240"/>
          </a:xfrm>
          <a:prstGeom prst="rect">
            <a:avLst/>
          </a:prstGeom>
        </p:spPr>
      </p:pic>
      <p:pic>
        <p:nvPicPr>
          <p:cNvPr id="8" name="Picture 7"/>
          <p:cNvPicPr>
            <a:picLocks noChangeAspect="1"/>
          </p:cNvPicPr>
          <p:nvPr userDrawn="1"/>
        </p:nvPicPr>
        <p:blipFill>
          <a:blip r:embed="rId26" cstate="email">
            <a:extLst>
              <a:ext uri="{28A0092B-C50C-407E-A947-70E740481C1C}">
                <a14:useLocalDpi xmlns:a14="http://schemas.microsoft.com/office/drawing/2010/main"/>
              </a:ext>
            </a:extLst>
          </a:blip>
          <a:stretch>
            <a:fillRect/>
          </a:stretch>
        </p:blipFill>
        <p:spPr>
          <a:xfrm>
            <a:off x="457200" y="5965885"/>
            <a:ext cx="1378317" cy="752331"/>
          </a:xfrm>
          <a:prstGeom prst="rect">
            <a:avLst/>
          </a:prstGeom>
          <a:solidFill>
            <a:schemeClr val="bg1"/>
          </a:solidFill>
        </p:spPr>
      </p:pic>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 id="2147483968" r:id="rId12"/>
    <p:sldLayoutId id="2147483972" r:id="rId13"/>
    <p:sldLayoutId id="2147483973" r:id="rId14"/>
    <p:sldLayoutId id="2147483985" r:id="rId15"/>
    <p:sldLayoutId id="2147483996" r:id="rId16"/>
    <p:sldLayoutId id="2147484001" r:id="rId17"/>
    <p:sldLayoutId id="2147484005" r:id="rId18"/>
    <p:sldLayoutId id="2147484006" r:id="rId19"/>
    <p:sldLayoutId id="2147484011" r:id="rId20"/>
    <p:sldLayoutId id="2147484016" r:id="rId21"/>
    <p:sldLayoutId id="2147484020" r:id="rId22"/>
    <p:sldLayoutId id="2147484021" r:id="rId2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1.tiff"/><Relationship Id="rId1" Type="http://schemas.openxmlformats.org/officeDocument/2006/relationships/slideLayout" Target="../slideLayouts/slideLayout1.xml"/><Relationship Id="rId2" Type="http://schemas.openxmlformats.org/officeDocument/2006/relationships/image" Target="../media/image7.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4" Type="http://schemas.openxmlformats.org/officeDocument/2006/relationships/image" Target="../media/image25.tiff"/><Relationship Id="rId5" Type="http://schemas.openxmlformats.org/officeDocument/2006/relationships/image" Target="../media/image26.tiff"/><Relationship Id="rId6" Type="http://schemas.openxmlformats.org/officeDocument/2006/relationships/image" Target="../media/image27.tiff"/><Relationship Id="rId1" Type="http://schemas.openxmlformats.org/officeDocument/2006/relationships/slideLayout" Target="../slideLayouts/slideLayout7.xml"/><Relationship Id="rId2" Type="http://schemas.openxmlformats.org/officeDocument/2006/relationships/image" Target="../media/image23.tiff"/></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tiff"/><Relationship Id="rId6" Type="http://schemas.openxmlformats.org/officeDocument/2006/relationships/image" Target="../media/image31.jpeg"/><Relationship Id="rId7" Type="http://schemas.openxmlformats.org/officeDocument/2006/relationships/image" Target="../media/image32.jpeg"/><Relationship Id="rId8" Type="http://schemas.openxmlformats.org/officeDocument/2006/relationships/image" Target="../media/image33.jpeg"/><Relationship Id="rId1" Type="http://schemas.openxmlformats.org/officeDocument/2006/relationships/slideLayout" Target="../slideLayouts/slideLayout23.xml"/><Relationship Id="rId2"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tiff"/></Relationships>
</file>

<file path=ppt/slides/_rels/slide2.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10.png"/><Relationship Id="rId5" Type="http://schemas.openxmlformats.org/officeDocument/2006/relationships/image" Target="../media/image1.tiff"/><Relationship Id="rId6" Type="http://schemas.openxmlformats.org/officeDocument/2006/relationships/image" Target="../media/image11.tiff"/><Relationship Id="rId7" Type="http://schemas.openxmlformats.org/officeDocument/2006/relationships/image" Target="../media/image12.jpeg"/><Relationship Id="rId8" Type="http://schemas.openxmlformats.org/officeDocument/2006/relationships/image" Target="../media/image2.tiff"/><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tiff"/></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26.tiff"/><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tiff"/></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22.png"/><Relationship Id="rId6"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image" Target="../media/image45.png"/><Relationship Id="rId6"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22.png"/><Relationship Id="rId5"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hyperlink" Target="https://watersensitivecities.org.au/" TargetMode="External"/><Relationship Id="rId4" Type="http://schemas.openxmlformats.org/officeDocument/2006/relationships/image" Target="../media/image13.jpeg"/><Relationship Id="rId5" Type="http://schemas.openxmlformats.org/officeDocument/2006/relationships/image" Target="../media/image14.tiff"/><Relationship Id="rId1" Type="http://schemas.openxmlformats.org/officeDocument/2006/relationships/slideLayout" Target="../slideLayouts/slideLayout2.xml"/><Relationship Id="rId2" Type="http://schemas.openxmlformats.org/officeDocument/2006/relationships/hyperlink" Target="http://www.susdrain.org/"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22.png"/><Relationship Id="rId5"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45.png"/><Relationship Id="rId5"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55.jpeg"/></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45.png"/><Relationship Id="rId5"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image" Target="../media/image22.png"/><Relationship Id="rId6" Type="http://schemas.openxmlformats.org/officeDocument/2006/relationships/image" Target="../media/image61.jpeg"/><Relationship Id="rId7" Type="http://schemas.openxmlformats.org/officeDocument/2006/relationships/image" Target="../media/image62.png"/><Relationship Id="rId8" Type="http://schemas.openxmlformats.org/officeDocument/2006/relationships/image" Target="../media/image45.png"/><Relationship Id="rId9" Type="http://schemas.openxmlformats.org/officeDocument/2006/relationships/image" Target="../media/image63.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34.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22.png"/><Relationship Id="rId6"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35.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jpeg"/><Relationship Id="rId5" Type="http://schemas.openxmlformats.org/officeDocument/2006/relationships/image" Target="../media/image22.png"/><Relationship Id="rId6"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jpeg"/><Relationship Id="rId7" Type="http://schemas.openxmlformats.org/officeDocument/2006/relationships/image" Target="../media/image22.png"/><Relationship Id="rId8"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37.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22.png"/><Relationship Id="rId5" Type="http://schemas.openxmlformats.org/officeDocument/2006/relationships/image" Target="../media/image45.png"/><Relationship Id="rId6" Type="http://schemas.openxmlformats.org/officeDocument/2006/relationships/image" Target="../media/image74.jpe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76.png"/><Relationship Id="rId3" Type="http://schemas.microsoft.com/office/2007/relationships/hdphoto" Target="../media/hdphoto1.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8.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ieiFJAlGtCs&amp;t=14s" TargetMode="External"/><Relationship Id="rId3" Type="http://schemas.openxmlformats.org/officeDocument/2006/relationships/image" Target="../media/image80.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1.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2.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4.tiff"/><Relationship Id="rId3" Type="http://schemas.openxmlformats.org/officeDocument/2006/relationships/image" Target="../media/image85.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6.tiff"/><Relationship Id="rId3" Type="http://schemas.openxmlformats.org/officeDocument/2006/relationships/image" Target="../media/image87.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8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jpeg"/><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55.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hyperlink" Target="https://www.youtube.com/user/unescoihe" TargetMode="External"/><Relationship Id="rId5" Type="http://schemas.openxmlformats.org/officeDocument/2006/relationships/image" Target="../media/image97.png"/><Relationship Id="rId6" Type="http://schemas.openxmlformats.org/officeDocument/2006/relationships/hyperlink" Target="https://www.linkedin.com/company/unesco-ihe" TargetMode="External"/><Relationship Id="rId7" Type="http://schemas.openxmlformats.org/officeDocument/2006/relationships/image" Target="../media/image98.png"/><Relationship Id="rId8" Type="http://schemas.openxmlformats.org/officeDocument/2006/relationships/hyperlink" Target="https://www.facebook.com/UnescoIHE" TargetMode="External"/><Relationship Id="rId9" Type="http://schemas.openxmlformats.org/officeDocument/2006/relationships/image" Target="../media/image99.png"/><Relationship Id="rId10" Type="http://schemas.openxmlformats.org/officeDocument/2006/relationships/hyperlink" Target="http://www.unesco-ihe.org/" TargetMode="External"/><Relationship Id="rId11" Type="http://schemas.openxmlformats.org/officeDocument/2006/relationships/image" Target="../media/image100.png"/><Relationship Id="rId1" Type="http://schemas.openxmlformats.org/officeDocument/2006/relationships/slideLayout" Target="../slideLayouts/slideLayout15.xml"/><Relationship Id="rId2" Type="http://schemas.openxmlformats.org/officeDocument/2006/relationships/hyperlink" Target="https://twitter.com/unescoihe"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1.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02.png"/><Relationship Id="rId3" Type="http://schemas.openxmlformats.org/officeDocument/2006/relationships/image" Target="../media/image103.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jpeg"/><Relationship Id="rId3" Type="http://schemas.openxmlformats.org/officeDocument/2006/relationships/image" Target="../media/image10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7.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9.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0.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1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1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14.png"/></Relationships>
</file>

<file path=ppt/slides/_rels/slide69.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hyperlink" Target="https://www.youtube.com/user/unescoihe" TargetMode="External"/><Relationship Id="rId5" Type="http://schemas.openxmlformats.org/officeDocument/2006/relationships/image" Target="../media/image97.png"/><Relationship Id="rId6" Type="http://schemas.openxmlformats.org/officeDocument/2006/relationships/hyperlink" Target="https://www.linkedin.com/company/unesco-ihe" TargetMode="External"/><Relationship Id="rId7" Type="http://schemas.openxmlformats.org/officeDocument/2006/relationships/image" Target="../media/image98.png"/><Relationship Id="rId8" Type="http://schemas.openxmlformats.org/officeDocument/2006/relationships/hyperlink" Target="https://www.facebook.com/UnescoIHE" TargetMode="External"/><Relationship Id="rId9" Type="http://schemas.openxmlformats.org/officeDocument/2006/relationships/image" Target="../media/image99.png"/><Relationship Id="rId10" Type="http://schemas.openxmlformats.org/officeDocument/2006/relationships/hyperlink" Target="http://www.unesco-ihe.org/" TargetMode="External"/><Relationship Id="rId11" Type="http://schemas.openxmlformats.org/officeDocument/2006/relationships/image" Target="../media/image100.png"/><Relationship Id="rId1" Type="http://schemas.openxmlformats.org/officeDocument/2006/relationships/slideLayout" Target="../slideLayouts/slideLayout15.xml"/><Relationship Id="rId2" Type="http://schemas.openxmlformats.org/officeDocument/2006/relationships/hyperlink" Target="https://twitter.com/unescoih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17.png"/></Relationships>
</file>

<file path=ppt/slides/_rels/slide73.xml.rels><?xml version="1.0" encoding="UTF-8" standalone="yes"?>
<Relationships xmlns="http://schemas.openxmlformats.org/package/2006/relationships"><Relationship Id="rId3" Type="http://schemas.openxmlformats.org/officeDocument/2006/relationships/image" Target="../media/image118.tif"/><Relationship Id="rId4" Type="http://schemas.openxmlformats.org/officeDocument/2006/relationships/image" Target="../media/image119.png"/><Relationship Id="rId5"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74.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2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3.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atersensitivecities.org.au/"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6865034"/>
          </a:xfrm>
          <a:prstGeom prst="rect">
            <a:avLst/>
          </a:prstGeom>
        </p:spPr>
      </p:pic>
      <p:sp>
        <p:nvSpPr>
          <p:cNvPr id="2" name="Title 1"/>
          <p:cNvSpPr>
            <a:spLocks noGrp="1"/>
          </p:cNvSpPr>
          <p:nvPr>
            <p:ph type="ctrTitle"/>
          </p:nvPr>
        </p:nvSpPr>
        <p:spPr>
          <a:xfrm>
            <a:off x="685800" y="379994"/>
            <a:ext cx="7772400" cy="1470025"/>
          </a:xfrm>
        </p:spPr>
        <p:txBody>
          <a:bodyPr>
            <a:normAutofit/>
          </a:bodyPr>
          <a:lstStyle/>
          <a:p>
            <a:r>
              <a:rPr lang="en-GB" b="1" dirty="0" smtClean="0">
                <a:solidFill>
                  <a:srgbClr val="0070C0"/>
                </a:solidFill>
                <a:effectLst>
                  <a:outerShdw blurRad="50800" dist="38100" dir="2700000" algn="tl" rotWithShape="0">
                    <a:srgbClr val="000000">
                      <a:alpha val="43000"/>
                    </a:srgbClr>
                  </a:outerShdw>
                </a:effectLst>
              </a:rPr>
              <a:t>Flood resilience in the water sensitive city</a:t>
            </a:r>
            <a:endParaRPr lang="en-US" dirty="0">
              <a:solidFill>
                <a:srgbClr val="0070C0"/>
              </a:solidFill>
            </a:endParaRPr>
          </a:p>
        </p:txBody>
      </p:sp>
      <p:sp>
        <p:nvSpPr>
          <p:cNvPr id="3" name="Subtitle 2"/>
          <p:cNvSpPr>
            <a:spLocks noGrp="1"/>
          </p:cNvSpPr>
          <p:nvPr>
            <p:ph type="subTitle" idx="1"/>
          </p:nvPr>
        </p:nvSpPr>
        <p:spPr>
          <a:xfrm>
            <a:off x="1250830" y="4744528"/>
            <a:ext cx="6400800" cy="1730608"/>
          </a:xfrm>
        </p:spPr>
        <p:txBody>
          <a:bodyPr>
            <a:noAutofit/>
          </a:bodyPr>
          <a:lstStyle/>
          <a:p>
            <a:pPr>
              <a:spcBef>
                <a:spcPts val="0"/>
              </a:spcBef>
            </a:pPr>
            <a:r>
              <a:rPr lang="en-GB" sz="2000" dirty="0" smtClean="0">
                <a:solidFill>
                  <a:schemeClr val="tx2">
                    <a:lumMod val="75000"/>
                  </a:schemeClr>
                </a:solidFill>
              </a:rPr>
              <a:t>Richard </a:t>
            </a:r>
            <a:r>
              <a:rPr lang="en-GB" sz="2000" dirty="0">
                <a:solidFill>
                  <a:schemeClr val="tx2">
                    <a:lumMod val="75000"/>
                  </a:schemeClr>
                </a:solidFill>
              </a:rPr>
              <a:t>Ashley </a:t>
            </a:r>
            <a:r>
              <a:rPr lang="en-GB" sz="2000" dirty="0" smtClean="0">
                <a:solidFill>
                  <a:schemeClr val="tx2">
                    <a:lumMod val="75000"/>
                  </a:schemeClr>
                </a:solidFill>
              </a:rPr>
              <a:t>, </a:t>
            </a:r>
            <a:r>
              <a:rPr lang="en-GB" sz="2000" dirty="0" smtClean="0">
                <a:solidFill>
                  <a:schemeClr val="tx2">
                    <a:lumMod val="75000"/>
                  </a:schemeClr>
                </a:solidFill>
              </a:rPr>
              <a:t>Chris </a:t>
            </a:r>
            <a:r>
              <a:rPr lang="en-GB" sz="2000" dirty="0" err="1" smtClean="0">
                <a:solidFill>
                  <a:schemeClr val="tx2">
                    <a:lumMod val="75000"/>
                  </a:schemeClr>
                </a:solidFill>
              </a:rPr>
              <a:t>Zevenbergen</a:t>
            </a:r>
            <a:r>
              <a:rPr lang="en-GB" sz="2000" dirty="0" smtClean="0">
                <a:solidFill>
                  <a:schemeClr val="tx2">
                    <a:lumMod val="75000"/>
                  </a:schemeClr>
                </a:solidFill>
              </a:rPr>
              <a:t>, </a:t>
            </a:r>
            <a:r>
              <a:rPr lang="en-GB" sz="2000" dirty="0" smtClean="0">
                <a:solidFill>
                  <a:schemeClr val="tx2">
                    <a:lumMod val="75000"/>
                  </a:schemeClr>
                </a:solidFill>
              </a:rPr>
              <a:t>Berry </a:t>
            </a:r>
            <a:r>
              <a:rPr lang="en-GB" sz="2000" dirty="0" err="1" smtClean="0">
                <a:solidFill>
                  <a:schemeClr val="tx2">
                    <a:lumMod val="75000"/>
                  </a:schemeClr>
                </a:solidFill>
              </a:rPr>
              <a:t>Gersonius</a:t>
            </a:r>
            <a:endParaRPr lang="en-GB" sz="2000" dirty="0" smtClean="0">
              <a:solidFill>
                <a:schemeClr val="tx2">
                  <a:lumMod val="75000"/>
                </a:schemeClr>
              </a:solidFill>
            </a:endParaRPr>
          </a:p>
          <a:p>
            <a:pPr>
              <a:spcBef>
                <a:spcPts val="0"/>
              </a:spcBef>
            </a:pPr>
            <a:r>
              <a:rPr lang="en-GB" sz="2000" dirty="0" err="1" smtClean="0">
                <a:solidFill>
                  <a:schemeClr val="tx2">
                    <a:lumMod val="75000"/>
                  </a:schemeClr>
                </a:solidFill>
              </a:rPr>
              <a:t>Assela</a:t>
            </a:r>
            <a:r>
              <a:rPr lang="en-GB" sz="2000" dirty="0" smtClean="0">
                <a:solidFill>
                  <a:schemeClr val="tx2">
                    <a:lumMod val="75000"/>
                  </a:schemeClr>
                </a:solidFill>
              </a:rPr>
              <a:t> </a:t>
            </a:r>
            <a:r>
              <a:rPr lang="en-GB" sz="2000" dirty="0" err="1" smtClean="0">
                <a:solidFill>
                  <a:schemeClr val="tx2">
                    <a:lumMod val="75000"/>
                  </a:schemeClr>
                </a:solidFill>
              </a:rPr>
              <a:t>Pathirana</a:t>
            </a:r>
            <a:r>
              <a:rPr lang="en-GB" sz="2000" dirty="0" smtClean="0">
                <a:solidFill>
                  <a:schemeClr val="tx2">
                    <a:lumMod val="75000"/>
                  </a:schemeClr>
                </a:solidFill>
              </a:rPr>
              <a:t>, </a:t>
            </a:r>
            <a:r>
              <a:rPr lang="en-GB" sz="2000" dirty="0" smtClean="0">
                <a:solidFill>
                  <a:schemeClr val="tx2">
                    <a:lumMod val="75000"/>
                  </a:schemeClr>
                </a:solidFill>
              </a:rPr>
              <a:t>Mohan </a:t>
            </a:r>
            <a:r>
              <a:rPr lang="en-GB" sz="2000" dirty="0" err="1" smtClean="0">
                <a:solidFill>
                  <a:schemeClr val="tx2">
                    <a:lumMod val="75000"/>
                  </a:schemeClr>
                </a:solidFill>
              </a:rPr>
              <a:t>Radhakrishnan</a:t>
            </a:r>
            <a:r>
              <a:rPr lang="en-GB" sz="2000" dirty="0" smtClean="0">
                <a:solidFill>
                  <a:schemeClr val="tx2">
                    <a:lumMod val="75000"/>
                  </a:schemeClr>
                </a:solidFill>
              </a:rPr>
              <a:t>, </a:t>
            </a:r>
            <a:r>
              <a:rPr lang="en-GB" sz="2000" dirty="0" err="1" smtClean="0">
                <a:solidFill>
                  <a:schemeClr val="tx2">
                    <a:lumMod val="75000"/>
                  </a:schemeClr>
                </a:solidFill>
              </a:rPr>
              <a:t>Jeroen</a:t>
            </a:r>
            <a:r>
              <a:rPr lang="en-GB" sz="2000" dirty="0" smtClean="0">
                <a:solidFill>
                  <a:schemeClr val="tx2">
                    <a:lumMod val="75000"/>
                  </a:schemeClr>
                </a:solidFill>
              </a:rPr>
              <a:t> </a:t>
            </a:r>
            <a:r>
              <a:rPr lang="en-GB" sz="2000" dirty="0" err="1" smtClean="0">
                <a:solidFill>
                  <a:schemeClr val="tx2">
                    <a:lumMod val="75000"/>
                  </a:schemeClr>
                </a:solidFill>
              </a:rPr>
              <a:t>Rijke</a:t>
            </a:r>
            <a:endParaRPr lang="en-GB" sz="2000" dirty="0" smtClean="0">
              <a:solidFill>
                <a:schemeClr val="tx2">
                  <a:lumMod val="75000"/>
                </a:schemeClr>
              </a:solidFill>
            </a:endParaRPr>
          </a:p>
          <a:p>
            <a:pPr>
              <a:spcBef>
                <a:spcPts val="0"/>
              </a:spcBef>
            </a:pPr>
            <a:r>
              <a:rPr lang="en-GB" sz="2000" dirty="0">
                <a:solidFill>
                  <a:schemeClr val="tx2">
                    <a:lumMod val="75000"/>
                  </a:schemeClr>
                </a:solidFill>
              </a:rPr>
              <a:t>Amar </a:t>
            </a:r>
            <a:r>
              <a:rPr lang="en-GB" sz="2000" dirty="0" smtClean="0">
                <a:solidFill>
                  <a:schemeClr val="tx2">
                    <a:lumMod val="75000"/>
                  </a:schemeClr>
                </a:solidFill>
              </a:rPr>
              <a:t>Nanda, </a:t>
            </a:r>
            <a:r>
              <a:rPr lang="en-GB" sz="2000" dirty="0" smtClean="0">
                <a:solidFill>
                  <a:schemeClr val="tx2">
                    <a:lumMod val="75000"/>
                  </a:schemeClr>
                </a:solidFill>
              </a:rPr>
              <a:t>William </a:t>
            </a:r>
            <a:r>
              <a:rPr lang="en-GB" sz="2000" dirty="0" err="1" smtClean="0">
                <a:solidFill>
                  <a:schemeClr val="tx2">
                    <a:lumMod val="75000"/>
                  </a:schemeClr>
                </a:solidFill>
              </a:rPr>
              <a:t>Veerbeek</a:t>
            </a:r>
            <a:endParaRPr lang="en-GB" sz="2000" dirty="0" smtClean="0">
              <a:solidFill>
                <a:schemeClr val="tx2">
                  <a:lumMod val="75000"/>
                </a:schemeClr>
              </a:solidFill>
            </a:endParaRPr>
          </a:p>
          <a:p>
            <a:pPr>
              <a:spcBef>
                <a:spcPts val="0"/>
              </a:spcBef>
            </a:pPr>
            <a:r>
              <a:rPr lang="en-GB" sz="2000" dirty="0" smtClean="0">
                <a:solidFill>
                  <a:schemeClr val="tx2">
                    <a:lumMod val="50000"/>
                  </a:schemeClr>
                </a:solidFill>
              </a:rPr>
              <a:t>Flood resilience group, IHE, Delft</a:t>
            </a:r>
          </a:p>
          <a:p>
            <a:pPr>
              <a:spcBef>
                <a:spcPts val="0"/>
              </a:spcBef>
            </a:pPr>
            <a:r>
              <a:rPr lang="en-GB" sz="2000" dirty="0" smtClean="0">
                <a:solidFill>
                  <a:schemeClr val="tx2">
                    <a:lumMod val="50000"/>
                  </a:schemeClr>
                </a:solidFill>
              </a:rPr>
              <a:t>CRC for Water Sensitive Cities</a:t>
            </a:r>
          </a:p>
          <a:p>
            <a:pPr>
              <a:spcBef>
                <a:spcPts val="0"/>
              </a:spcBef>
            </a:pPr>
            <a:endParaRPr lang="en-US" sz="2400" dirty="0">
              <a:solidFill>
                <a:srgbClr val="0070C0"/>
              </a:solidFill>
            </a:endParaRPr>
          </a:p>
        </p:txBody>
      </p:sp>
      <p:sp>
        <p:nvSpPr>
          <p:cNvPr id="6" name="Rectangle 5"/>
          <p:cNvSpPr/>
          <p:nvPr/>
        </p:nvSpPr>
        <p:spPr>
          <a:xfrm>
            <a:off x="1000664" y="1850019"/>
            <a:ext cx="7457536" cy="1569660"/>
          </a:xfrm>
          <a:prstGeom prst="rect">
            <a:avLst/>
          </a:prstGeom>
          <a:solidFill>
            <a:srgbClr val="FFFF00">
              <a:alpha val="38000"/>
            </a:srgbClr>
          </a:solidFill>
        </p:spPr>
        <p:txBody>
          <a:bodyPr wrap="square">
            <a:spAutoFit/>
          </a:bodyPr>
          <a:lstStyle/>
          <a:p>
            <a:pPr algn="ctr"/>
            <a:r>
              <a:rPr lang="en-US" sz="2400" dirty="0"/>
              <a:t>An overview of four years of development of the processes to embed flexibility, adaptability and hence resilience into the Water Sensitive City via Water Sensitive Urban Design (WSUD)</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2136" y="5882072"/>
            <a:ext cx="1378317" cy="752331"/>
          </a:xfrm>
          <a:prstGeom prst="rect">
            <a:avLst/>
          </a:prstGeom>
          <a:solidFill>
            <a:schemeClr val="bg1"/>
          </a:solidFill>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43661" y="6126163"/>
            <a:ext cx="2310798" cy="508240"/>
          </a:xfrm>
          <a:prstGeom prst="rect">
            <a:avLst/>
          </a:prstGeom>
        </p:spPr>
      </p:pic>
    </p:spTree>
    <p:extLst>
      <p:ext uri="{BB962C8B-B14F-4D97-AF65-F5344CB8AC3E}">
        <p14:creationId xmlns:p14="http://schemas.microsoft.com/office/powerpoint/2010/main" val="1567004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982989" y="284480"/>
            <a:ext cx="3680741" cy="1569661"/>
          </a:xfrm>
          <a:prstGeom prst="rect">
            <a:avLst/>
          </a:prstGeom>
          <a:noFill/>
        </p:spPr>
        <p:txBody>
          <a:bodyPr wrap="square" lIns="45720" tIns="22860" rIns="45720" bIns="22860" rtlCol="0">
            <a:spAutoFit/>
          </a:bodyPr>
          <a:lstStyle/>
          <a:p>
            <a:pPr algn="ctr"/>
            <a:r>
              <a:rPr lang="en-US" sz="3300" b="1" dirty="0">
                <a:solidFill>
                  <a:srgbClr val="000000"/>
                </a:solidFill>
                <a:latin typeface="Arial"/>
                <a:ea typeface="Arial"/>
                <a:cs typeface="Arial"/>
              </a:rPr>
              <a:t>A vision </a:t>
            </a:r>
            <a:br>
              <a:rPr lang="en-US" sz="3300" b="1" dirty="0">
                <a:solidFill>
                  <a:srgbClr val="000000"/>
                </a:solidFill>
                <a:latin typeface="Arial"/>
                <a:ea typeface="Arial"/>
                <a:cs typeface="Arial"/>
              </a:rPr>
            </a:br>
            <a:r>
              <a:rPr lang="en-US" sz="3300" b="1" dirty="0">
                <a:solidFill>
                  <a:srgbClr val="000000"/>
                </a:solidFill>
                <a:latin typeface="Arial"/>
                <a:ea typeface="Arial"/>
                <a:cs typeface="Arial"/>
              </a:rPr>
              <a:t>for a Water </a:t>
            </a:r>
            <a:br>
              <a:rPr lang="en-US" sz="3300" b="1" dirty="0">
                <a:solidFill>
                  <a:srgbClr val="000000"/>
                </a:solidFill>
                <a:latin typeface="Arial"/>
                <a:ea typeface="Arial"/>
                <a:cs typeface="Arial"/>
              </a:rPr>
            </a:br>
            <a:r>
              <a:rPr lang="en-US" sz="3300" b="1" dirty="0">
                <a:solidFill>
                  <a:srgbClr val="000000"/>
                </a:solidFill>
                <a:latin typeface="Arial"/>
                <a:ea typeface="Arial"/>
                <a:cs typeface="Arial"/>
              </a:rPr>
              <a:t>Sensitive City </a:t>
            </a:r>
          </a:p>
        </p:txBody>
      </p:sp>
      <p:sp>
        <p:nvSpPr>
          <p:cNvPr id="18" name="TextBox 17"/>
          <p:cNvSpPr txBox="1"/>
          <p:nvPr/>
        </p:nvSpPr>
        <p:spPr>
          <a:xfrm>
            <a:off x="5383214" y="4387177"/>
            <a:ext cx="1035746" cy="230910"/>
          </a:xfrm>
          <a:prstGeom prst="rect">
            <a:avLst/>
          </a:prstGeom>
          <a:noFill/>
        </p:spPr>
        <p:txBody>
          <a:bodyPr wrap="none" lIns="45720" tIns="22860" rIns="45720" bIns="22860" rtlCol="0">
            <a:spAutoFit/>
          </a:bodyPr>
          <a:lstStyle/>
          <a:p>
            <a:pPr algn="ctr"/>
            <a:r>
              <a:rPr lang="en-US" sz="1200" spc="225" dirty="0">
                <a:solidFill>
                  <a:schemeClr val="tx2"/>
                </a:solidFill>
                <a:latin typeface="Arial"/>
                <a:ea typeface="Arial"/>
                <a:cs typeface="Arial"/>
              </a:rPr>
              <a:t>LIVEABLE</a:t>
            </a:r>
            <a:endParaRPr lang="en-US" spc="225" dirty="0">
              <a:solidFill>
                <a:schemeClr val="tx2"/>
              </a:solidFill>
              <a:latin typeface="Arial"/>
              <a:ea typeface="Arial"/>
              <a:cs typeface="Arial"/>
            </a:endParaRPr>
          </a:p>
        </p:txBody>
      </p:sp>
      <p:sp>
        <p:nvSpPr>
          <p:cNvPr id="21" name="TextBox 20"/>
          <p:cNvSpPr txBox="1"/>
          <p:nvPr/>
        </p:nvSpPr>
        <p:spPr>
          <a:xfrm>
            <a:off x="7317499" y="4387177"/>
            <a:ext cx="1118786" cy="230910"/>
          </a:xfrm>
          <a:prstGeom prst="rect">
            <a:avLst/>
          </a:prstGeom>
          <a:noFill/>
        </p:spPr>
        <p:txBody>
          <a:bodyPr wrap="none" lIns="45720" tIns="22860" rIns="45720" bIns="22860" rtlCol="0">
            <a:spAutoFit/>
          </a:bodyPr>
          <a:lstStyle/>
          <a:p>
            <a:pPr algn="ctr"/>
            <a:r>
              <a:rPr lang="en-US" sz="1200" spc="225" dirty="0">
                <a:solidFill>
                  <a:schemeClr val="tx2"/>
                </a:solidFill>
                <a:latin typeface="Arial"/>
                <a:ea typeface="Arial"/>
                <a:cs typeface="Arial"/>
              </a:rPr>
              <a:t>RESILIENT</a:t>
            </a:r>
            <a:endParaRPr lang="en-US" spc="225" dirty="0">
              <a:solidFill>
                <a:schemeClr val="tx2"/>
              </a:solidFill>
              <a:latin typeface="Arial"/>
              <a:ea typeface="Arial"/>
              <a:cs typeface="Arial"/>
            </a:endParaRPr>
          </a:p>
        </p:txBody>
      </p:sp>
      <p:sp>
        <p:nvSpPr>
          <p:cNvPr id="23" name="TextBox 22"/>
          <p:cNvSpPr txBox="1"/>
          <p:nvPr/>
        </p:nvSpPr>
        <p:spPr>
          <a:xfrm>
            <a:off x="5185912" y="5922516"/>
            <a:ext cx="1430350" cy="230910"/>
          </a:xfrm>
          <a:prstGeom prst="rect">
            <a:avLst/>
          </a:prstGeom>
          <a:noFill/>
        </p:spPr>
        <p:txBody>
          <a:bodyPr wrap="none" lIns="45720" tIns="22860" rIns="45720" bIns="22860" rtlCol="0">
            <a:spAutoFit/>
          </a:bodyPr>
          <a:lstStyle/>
          <a:p>
            <a:pPr algn="ctr"/>
            <a:r>
              <a:rPr lang="en-US" sz="1200" spc="225" dirty="0">
                <a:solidFill>
                  <a:schemeClr val="tx2"/>
                </a:solidFill>
                <a:latin typeface="Arial"/>
                <a:ea typeface="Arial"/>
                <a:cs typeface="Arial"/>
              </a:rPr>
              <a:t>SUSTAINABLE</a:t>
            </a:r>
            <a:endParaRPr lang="en-US" spc="225" dirty="0">
              <a:solidFill>
                <a:schemeClr val="tx2"/>
              </a:solidFill>
              <a:latin typeface="Arial"/>
              <a:ea typeface="Arial"/>
              <a:cs typeface="Arial"/>
            </a:endParaRPr>
          </a:p>
        </p:txBody>
      </p:sp>
      <p:sp>
        <p:nvSpPr>
          <p:cNvPr id="25" name="TextBox 24"/>
          <p:cNvSpPr txBox="1"/>
          <p:nvPr/>
        </p:nvSpPr>
        <p:spPr>
          <a:xfrm>
            <a:off x="7196216" y="5922516"/>
            <a:ext cx="1361354" cy="230910"/>
          </a:xfrm>
          <a:prstGeom prst="rect">
            <a:avLst/>
          </a:prstGeom>
          <a:noFill/>
        </p:spPr>
        <p:txBody>
          <a:bodyPr wrap="none" lIns="45720" tIns="22860" rIns="45720" bIns="22860" rtlCol="0">
            <a:spAutoFit/>
          </a:bodyPr>
          <a:lstStyle/>
          <a:p>
            <a:pPr algn="ctr"/>
            <a:r>
              <a:rPr lang="en-US" sz="1200" spc="225" dirty="0">
                <a:solidFill>
                  <a:schemeClr val="tx2"/>
                </a:solidFill>
                <a:latin typeface="Arial"/>
                <a:ea typeface="Arial"/>
                <a:cs typeface="Arial"/>
              </a:rPr>
              <a:t>PRODUCTIVE</a:t>
            </a:r>
            <a:endParaRPr lang="en-US" spc="225" dirty="0">
              <a:solidFill>
                <a:schemeClr val="tx2"/>
              </a:solidFill>
              <a:latin typeface="Arial"/>
              <a:ea typeface="Arial"/>
              <a:cs typeface="Arial"/>
            </a:endParaRPr>
          </a:p>
        </p:txBody>
      </p:sp>
      <p:pic>
        <p:nvPicPr>
          <p:cNvPr id="3" name="Picture Placeholder 2" descr="Green_wall2.jpg"/>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9" name="Shape 2525"/>
          <p:cNvSpPr/>
          <p:nvPr/>
        </p:nvSpPr>
        <p:spPr>
          <a:xfrm>
            <a:off x="5704074" y="3872057"/>
            <a:ext cx="414582" cy="4145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000000"/>
          </a:solidFill>
          <a:ln w="12700">
            <a:miter lim="400000"/>
          </a:ln>
        </p:spPr>
        <p:txBody>
          <a:bodyPr lIns="14288" tIns="14288" rIns="14288" bIns="14288" anchor="ctr"/>
          <a:lstStyle/>
          <a:p>
            <a:pPr defTabSz="171448">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793"/>
          <p:cNvSpPr/>
          <p:nvPr/>
        </p:nvSpPr>
        <p:spPr>
          <a:xfrm>
            <a:off x="7649844" y="5333541"/>
            <a:ext cx="449316" cy="449316"/>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000000"/>
          </a:solidFill>
          <a:ln w="12700">
            <a:miter lim="400000"/>
          </a:ln>
        </p:spPr>
        <p:txBody>
          <a:bodyPr lIns="14288" tIns="14288" rIns="14288" bIns="14288" anchor="ctr"/>
          <a:lstStyle/>
          <a:p>
            <a:pPr defTabSz="171448">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7" name="TextBox 16"/>
          <p:cNvSpPr txBox="1"/>
          <p:nvPr/>
        </p:nvSpPr>
        <p:spPr>
          <a:xfrm>
            <a:off x="5200987" y="2028863"/>
            <a:ext cx="3359476" cy="1515287"/>
          </a:xfrm>
          <a:prstGeom prst="rect">
            <a:avLst/>
          </a:prstGeom>
          <a:noFill/>
        </p:spPr>
        <p:txBody>
          <a:bodyPr wrap="square" lIns="45720" tIns="22860" rIns="45720" bIns="22860" rtlCol="0">
            <a:spAutoFit/>
          </a:bodyPr>
          <a:lstStyle/>
          <a:p>
            <a:pPr algn="ctr">
              <a:lnSpc>
                <a:spcPct val="120000"/>
              </a:lnSpc>
            </a:pPr>
            <a:r>
              <a:rPr lang="en-US" sz="1600" dirty="0">
                <a:solidFill>
                  <a:srgbClr val="000000"/>
                </a:solidFill>
                <a:latin typeface="Arial"/>
                <a:ea typeface="Arial"/>
                <a:cs typeface="Arial"/>
              </a:rPr>
              <a:t>As described in </a:t>
            </a:r>
            <a:r>
              <a:rPr lang="en-US" sz="1600" dirty="0" smtClean="0">
                <a:solidFill>
                  <a:srgbClr val="000000"/>
                </a:solidFill>
                <a:latin typeface="Arial"/>
                <a:ea typeface="Arial"/>
                <a:cs typeface="Arial"/>
              </a:rPr>
              <a:t>the </a:t>
            </a:r>
            <a:r>
              <a:rPr lang="en-US" sz="1600" dirty="0">
                <a:solidFill>
                  <a:srgbClr val="000000"/>
                </a:solidFill>
                <a:latin typeface="Arial"/>
                <a:ea typeface="Arial"/>
                <a:cs typeface="Arial"/>
              </a:rPr>
              <a:t>vision for the CRCWSC, a water sensitive city can also be described as one that is resilient, liveable, productive, and sustainable.</a:t>
            </a:r>
          </a:p>
        </p:txBody>
      </p:sp>
      <p:grpSp>
        <p:nvGrpSpPr>
          <p:cNvPr id="31" name="Group 30"/>
          <p:cNvGrpSpPr/>
          <p:nvPr/>
        </p:nvGrpSpPr>
        <p:grpSpPr>
          <a:xfrm>
            <a:off x="7618719" y="3927262"/>
            <a:ext cx="490520" cy="333184"/>
            <a:chOff x="4330350" y="12186372"/>
            <a:chExt cx="621122" cy="421894"/>
          </a:xfrm>
          <a:noFill/>
        </p:grpSpPr>
        <p:sp>
          <p:nvSpPr>
            <p:cNvPr id="32"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grpFill/>
            <a:ln w="34290" cap="flat">
              <a:solidFill>
                <a:srgbClr val="000000"/>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400" dirty="0">
                <a:solidFill>
                  <a:srgbClr val="000000"/>
                </a:solidFill>
                <a:latin typeface="Arial"/>
              </a:endParaRPr>
            </a:p>
          </p:txBody>
        </p:sp>
        <p:sp>
          <p:nvSpPr>
            <p:cNvPr id="33"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grpFill/>
            <a:ln w="34290" cap="flat">
              <a:solidFill>
                <a:srgbClr val="000000"/>
              </a:solidFill>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400" dirty="0">
                <a:solidFill>
                  <a:srgbClr val="000000"/>
                </a:solidFill>
                <a:latin typeface="Arial"/>
              </a:endParaRPr>
            </a:p>
          </p:txBody>
        </p:sp>
        <p:sp>
          <p:nvSpPr>
            <p:cNvPr id="34"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grpFill/>
            <a:ln w="34290" cap="flat">
              <a:solidFill>
                <a:srgbClr val="000000"/>
              </a:solidFill>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400" dirty="0">
                <a:solidFill>
                  <a:srgbClr val="000000"/>
                </a:solidFill>
                <a:latin typeface="Arial"/>
              </a:endParaRPr>
            </a:p>
          </p:txBody>
        </p:sp>
      </p:grpSp>
      <p:grpSp>
        <p:nvGrpSpPr>
          <p:cNvPr id="35" name="Group 34"/>
          <p:cNvGrpSpPr/>
          <p:nvPr/>
        </p:nvGrpSpPr>
        <p:grpSpPr>
          <a:xfrm>
            <a:off x="5680401" y="5485555"/>
            <a:ext cx="490520" cy="333184"/>
            <a:chOff x="4330350" y="12186372"/>
            <a:chExt cx="621122" cy="421894"/>
          </a:xfrm>
          <a:noFill/>
        </p:grpSpPr>
        <p:sp>
          <p:nvSpPr>
            <p:cNvPr id="36"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grpFill/>
            <a:ln w="34290" cap="flat">
              <a:solidFill>
                <a:srgbClr val="000000"/>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400" dirty="0">
                <a:solidFill>
                  <a:srgbClr val="000000"/>
                </a:solidFill>
                <a:latin typeface="Arial"/>
              </a:endParaRPr>
            </a:p>
          </p:txBody>
        </p:sp>
        <p:sp>
          <p:nvSpPr>
            <p:cNvPr id="37"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grpFill/>
            <a:ln w="34290" cap="flat">
              <a:solidFill>
                <a:srgbClr val="000000"/>
              </a:solidFill>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400" dirty="0">
                <a:solidFill>
                  <a:srgbClr val="000000"/>
                </a:solidFill>
                <a:latin typeface="Arial"/>
              </a:endParaRPr>
            </a:p>
          </p:txBody>
        </p:sp>
        <p:sp>
          <p:nvSpPr>
            <p:cNvPr id="38"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grpFill/>
            <a:ln w="34290" cap="flat">
              <a:solidFill>
                <a:srgbClr val="000000"/>
              </a:solidFill>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400" dirty="0">
                <a:solidFill>
                  <a:srgbClr val="000000"/>
                </a:solidFill>
                <a:latin typeface="Arial"/>
              </a:endParaRPr>
            </a:p>
          </p:txBody>
        </p:sp>
      </p:grpSp>
    </p:spTree>
    <p:extLst>
      <p:ext uri="{BB962C8B-B14F-4D97-AF65-F5344CB8AC3E}">
        <p14:creationId xmlns:p14="http://schemas.microsoft.com/office/powerpoint/2010/main" val="435064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Melbourne_city.jpg"/>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1" name="TextBox 10"/>
          <p:cNvSpPr txBox="1"/>
          <p:nvPr/>
        </p:nvSpPr>
        <p:spPr>
          <a:xfrm>
            <a:off x="1248437" y="1489602"/>
            <a:ext cx="6898696" cy="3365152"/>
          </a:xfrm>
          <a:prstGeom prst="rect">
            <a:avLst/>
          </a:prstGeom>
          <a:noFill/>
        </p:spPr>
        <p:txBody>
          <a:bodyPr wrap="square" lIns="45720" tIns="22860" rIns="45720" bIns="22860" rtlCol="0">
            <a:spAutoFit/>
          </a:bodyPr>
          <a:lstStyle/>
          <a:p>
            <a:pPr algn="ctr"/>
            <a:r>
              <a:rPr lang="en-US" sz="4300" b="1" spc="300" dirty="0">
                <a:solidFill>
                  <a:srgbClr val="FFFFFF"/>
                </a:solidFill>
                <a:latin typeface="Arial"/>
                <a:ea typeface="Arial"/>
                <a:cs typeface="Arial"/>
              </a:rPr>
              <a:t>“Mitigate flood risk and damage; and create public spaces that collect, clean, and recycle water.”</a:t>
            </a:r>
            <a:endParaRPr lang="en-US" sz="9000" b="1" spc="300" dirty="0">
              <a:solidFill>
                <a:srgbClr val="FFFFFF"/>
              </a:solidFill>
              <a:latin typeface="Arial"/>
              <a:ea typeface="Arial"/>
              <a:cs typeface="Arial"/>
            </a:endParaRPr>
          </a:p>
        </p:txBody>
      </p:sp>
    </p:spTree>
    <p:extLst>
      <p:ext uri="{BB962C8B-B14F-4D97-AF65-F5344CB8AC3E}">
        <p14:creationId xmlns:p14="http://schemas.microsoft.com/office/powerpoint/2010/main" val="2096935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Tranche 1</a:t>
            </a:r>
            <a:endParaRPr lang="en-US" dirty="0"/>
          </a:p>
        </p:txBody>
      </p:sp>
      <p:sp>
        <p:nvSpPr>
          <p:cNvPr id="3" name="Content Placeholder 2"/>
          <p:cNvSpPr>
            <a:spLocks noGrp="1"/>
          </p:cNvSpPr>
          <p:nvPr>
            <p:ph idx="1"/>
          </p:nvPr>
        </p:nvSpPr>
        <p:spPr/>
        <p:txBody>
          <a:bodyPr/>
          <a:lstStyle/>
          <a:p>
            <a:r>
              <a:rPr lang="en-US" dirty="0" smtClean="0"/>
              <a:t>Programme components</a:t>
            </a:r>
          </a:p>
          <a:p>
            <a:pPr lvl="1"/>
            <a:r>
              <a:rPr lang="en-US" dirty="0" smtClean="0"/>
              <a:t>A:  Society</a:t>
            </a:r>
          </a:p>
          <a:p>
            <a:pPr lvl="1"/>
            <a:r>
              <a:rPr lang="en-US" dirty="0" smtClean="0"/>
              <a:t>B:  Water Sensitive Urbanism</a:t>
            </a:r>
          </a:p>
          <a:p>
            <a:pPr lvl="1"/>
            <a:r>
              <a:rPr lang="en-US" dirty="0" smtClean="0"/>
              <a:t>C:  Future technologies</a:t>
            </a:r>
          </a:p>
          <a:p>
            <a:pPr lvl="1"/>
            <a:r>
              <a:rPr lang="en-US" dirty="0" smtClean="0"/>
              <a:t>D:  Adoption pathways</a:t>
            </a:r>
          </a:p>
          <a:p>
            <a:r>
              <a:rPr lang="en-US" dirty="0" smtClean="0"/>
              <a:t>IHE: Social-Technical </a:t>
            </a:r>
            <a:r>
              <a:rPr lang="en-US" dirty="0"/>
              <a:t>Flood Resilience in Water Sensitive Cities – Adaptation across spatial &amp; temporal scales (Project B4.2)</a:t>
            </a:r>
          </a:p>
        </p:txBody>
      </p:sp>
    </p:spTree>
    <p:extLst>
      <p:ext uri="{BB962C8B-B14F-4D97-AF65-F5344CB8AC3E}">
        <p14:creationId xmlns:p14="http://schemas.microsoft.com/office/powerpoint/2010/main" val="1889108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Social-Technical Flood Resilience in Water Sensitive Cities – Adaptation across spatial &amp; temporal scales (Project B4.2</a:t>
            </a:r>
            <a:r>
              <a:rPr lang="en-US" sz="2800" dirty="0" smtClean="0"/>
              <a:t>) - objectives</a:t>
            </a:r>
            <a:endParaRPr lang="en-US" sz="2800" dirty="0"/>
          </a:p>
        </p:txBody>
      </p:sp>
      <p:sp>
        <p:nvSpPr>
          <p:cNvPr id="3" name="Content Placeholder 2"/>
          <p:cNvSpPr>
            <a:spLocks noGrp="1"/>
          </p:cNvSpPr>
          <p:nvPr>
            <p:ph idx="1"/>
          </p:nvPr>
        </p:nvSpPr>
        <p:spPr>
          <a:xfrm>
            <a:off x="457200" y="1928003"/>
            <a:ext cx="8229600" cy="4162245"/>
          </a:xfrm>
        </p:spPr>
        <p:txBody>
          <a:bodyPr>
            <a:normAutofit fontScale="85000" lnSpcReduction="20000"/>
          </a:bodyPr>
          <a:lstStyle/>
          <a:p>
            <a:r>
              <a:rPr lang="en-AU" dirty="0" smtClean="0"/>
              <a:t>Formulate </a:t>
            </a:r>
            <a:r>
              <a:rPr lang="en-AU" dirty="0"/>
              <a:t>guidance as to how to utilise the developing knowledge from Dutch (and other EU) flood risk management practices (e.g. Multi-Level Safety) within an Australian </a:t>
            </a:r>
            <a:r>
              <a:rPr lang="en-AU" dirty="0" smtClean="0"/>
              <a:t>context.</a:t>
            </a:r>
            <a:endParaRPr lang="en-GB" dirty="0"/>
          </a:p>
          <a:p>
            <a:r>
              <a:rPr lang="en-AU" dirty="0" smtClean="0"/>
              <a:t>Review </a:t>
            </a:r>
            <a:r>
              <a:rPr lang="en-AU" dirty="0"/>
              <a:t>and propose how best the </a:t>
            </a:r>
            <a:r>
              <a:rPr lang="en-AU" dirty="0" smtClean="0"/>
              <a:t>(three) </a:t>
            </a:r>
            <a:r>
              <a:rPr lang="en-AU" dirty="0"/>
              <a:t>domains of Flood Risk Management defined in </a:t>
            </a:r>
            <a:r>
              <a:rPr lang="en-AU" dirty="0" smtClean="0"/>
              <a:t>by TU Copenhagen </a:t>
            </a:r>
            <a:r>
              <a:rPr lang="en-AU" dirty="0" smtClean="0"/>
              <a:t>can </a:t>
            </a:r>
            <a:r>
              <a:rPr lang="en-AU" dirty="0"/>
              <a:t>be included in the Adaptation Tipping Point (ATP) method.</a:t>
            </a:r>
            <a:endParaRPr lang="en-GB" dirty="0"/>
          </a:p>
          <a:p>
            <a:r>
              <a:rPr lang="en-AU" dirty="0"/>
              <a:t>D</a:t>
            </a:r>
            <a:r>
              <a:rPr lang="en-AU" dirty="0" smtClean="0"/>
              <a:t>efine </a:t>
            </a:r>
            <a:r>
              <a:rPr lang="en-AU" dirty="0"/>
              <a:t>how Australian cities can couple adaptation for flood risk with ‘normal’ (re)development and infrastructure projects </a:t>
            </a:r>
            <a:r>
              <a:rPr lang="en-AU" dirty="0" smtClean="0"/>
              <a:t>to </a:t>
            </a:r>
            <a:r>
              <a:rPr lang="en-AU" dirty="0"/>
              <a:t>become normal </a:t>
            </a:r>
            <a:r>
              <a:rPr lang="en-AU" dirty="0" smtClean="0"/>
              <a:t>practice.</a:t>
            </a:r>
            <a:endParaRPr lang="en-GB" dirty="0"/>
          </a:p>
        </p:txBody>
      </p:sp>
    </p:spTree>
    <p:extLst>
      <p:ext uri="{BB962C8B-B14F-4D97-AF65-F5344CB8AC3E}">
        <p14:creationId xmlns:p14="http://schemas.microsoft.com/office/powerpoint/2010/main" val="168969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Further B4.2 objectives</a:t>
            </a:r>
            <a:endParaRPr lang="en-US" dirty="0"/>
          </a:p>
        </p:txBody>
      </p:sp>
      <p:sp>
        <p:nvSpPr>
          <p:cNvPr id="3" name="Content Placeholder 2"/>
          <p:cNvSpPr>
            <a:spLocks noGrp="1"/>
          </p:cNvSpPr>
          <p:nvPr>
            <p:ph idx="1"/>
          </p:nvPr>
        </p:nvSpPr>
        <p:spPr/>
        <p:txBody>
          <a:bodyPr>
            <a:normAutofit fontScale="70000" lnSpcReduction="20000"/>
          </a:bodyPr>
          <a:lstStyle/>
          <a:p>
            <a:r>
              <a:rPr lang="en-AU" dirty="0"/>
              <a:t>D</a:t>
            </a:r>
            <a:r>
              <a:rPr lang="en-AU" dirty="0" smtClean="0"/>
              <a:t>evise </a:t>
            </a:r>
            <a:r>
              <a:rPr lang="en-AU" dirty="0"/>
              <a:t>an integrated approach so that the </a:t>
            </a:r>
            <a:r>
              <a:rPr lang="en-AU" dirty="0" smtClean="0"/>
              <a:t>(3) </a:t>
            </a:r>
            <a:r>
              <a:rPr lang="en-AU" dirty="0"/>
              <a:t>domains of Flood Risk Management can be best brought together and served by mainstreaming the opportunities derived from the application of the Adaptation Mainstreaming Opportunities (AMO) method.</a:t>
            </a:r>
            <a:endParaRPr lang="en-GB" dirty="0"/>
          </a:p>
          <a:p>
            <a:r>
              <a:rPr lang="en-AU" dirty="0"/>
              <a:t>Further develop the existing Real-In-Options (RIO) accounting tools already being applied to adapt Flood Risk Management systems to climate </a:t>
            </a:r>
            <a:r>
              <a:rPr lang="en-AU" dirty="0" smtClean="0"/>
              <a:t>change.</a:t>
            </a:r>
            <a:endParaRPr lang="en-GB" dirty="0"/>
          </a:p>
          <a:p>
            <a:r>
              <a:rPr lang="en-AU" dirty="0"/>
              <a:t>Investigate how the approaches above inform regulation into the future and acceptability, expectations and changes to quality of life in urban areas and how socio-economic processes may best be </a:t>
            </a:r>
            <a:r>
              <a:rPr lang="en-AU" dirty="0" smtClean="0"/>
              <a:t>influenced.</a:t>
            </a:r>
            <a:endParaRPr lang="en-GB" dirty="0"/>
          </a:p>
          <a:p>
            <a:r>
              <a:rPr lang="en-AU" dirty="0"/>
              <a:t>I</a:t>
            </a:r>
            <a:r>
              <a:rPr lang="en-AU" dirty="0" smtClean="0"/>
              <a:t>ncorporate </a:t>
            </a:r>
            <a:r>
              <a:rPr lang="en-AU" dirty="0"/>
              <a:t>the above into </a:t>
            </a:r>
            <a:r>
              <a:rPr lang="en-AU" dirty="0" smtClean="0"/>
              <a:t>the </a:t>
            </a:r>
            <a:r>
              <a:rPr lang="en-AU" dirty="0"/>
              <a:t>risk model (developed </a:t>
            </a:r>
            <a:r>
              <a:rPr lang="en-AU" dirty="0" smtClean="0"/>
              <a:t>by TU Copenhagen) </a:t>
            </a:r>
            <a:r>
              <a:rPr lang="en-AU" dirty="0"/>
              <a:t>and demonstrate/apply the above for </a:t>
            </a:r>
            <a:r>
              <a:rPr lang="en-AU" dirty="0" smtClean="0"/>
              <a:t>cases</a:t>
            </a:r>
            <a:r>
              <a:rPr lang="en-AU" dirty="0" smtClean="0"/>
              <a:t>.</a:t>
            </a:r>
            <a:endParaRPr lang="en-GB" dirty="0"/>
          </a:p>
        </p:txBody>
      </p:sp>
    </p:spTree>
    <p:extLst>
      <p:ext uri="{BB962C8B-B14F-4D97-AF65-F5344CB8AC3E}">
        <p14:creationId xmlns:p14="http://schemas.microsoft.com/office/powerpoint/2010/main" val="423297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6503" y="3329805"/>
            <a:ext cx="2324770" cy="1200329"/>
          </a:xfrm>
          <a:prstGeom prst="rect">
            <a:avLst/>
          </a:prstGeom>
          <a:solidFill>
            <a:srgbClr val="FFFF00"/>
          </a:solidFill>
          <a:effectLst>
            <a:outerShdw blurRad="50800" dist="38100" dir="8100000" algn="tr" rotWithShape="0">
              <a:prstClr val="black">
                <a:alpha val="40000"/>
              </a:prstClr>
            </a:outerShdw>
          </a:effectLst>
        </p:spPr>
        <p:txBody>
          <a:bodyPr wrap="square" rtlCol="0">
            <a:spAutoFit/>
          </a:bodyPr>
          <a:lstStyle/>
          <a:p>
            <a:pPr algn="ctr"/>
            <a:r>
              <a:rPr lang="en-US" sz="3600" b="1" dirty="0" smtClean="0">
                <a:solidFill>
                  <a:srgbClr val="007D85"/>
                </a:solidFill>
              </a:rPr>
              <a:t>Adaptive </a:t>
            </a:r>
          </a:p>
          <a:p>
            <a:pPr algn="ctr"/>
            <a:r>
              <a:rPr lang="en-US" sz="3600" b="1" dirty="0" smtClean="0">
                <a:solidFill>
                  <a:srgbClr val="007D85"/>
                </a:solidFill>
              </a:rPr>
              <a:t>Planning</a:t>
            </a:r>
            <a:endParaRPr lang="en-US" sz="3600" b="1" dirty="0">
              <a:solidFill>
                <a:srgbClr val="007D85"/>
              </a:solidFill>
            </a:endParaRPr>
          </a:p>
        </p:txBody>
      </p:sp>
      <p:pic>
        <p:nvPicPr>
          <p:cNvPr id="6" name="Content Placeholder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91206" y="4086808"/>
            <a:ext cx="3622102" cy="2771192"/>
          </a:xfrm>
          <a:prstGeom prst="rect">
            <a:avLst/>
          </a:prstGeom>
        </p:spPr>
      </p:pic>
      <p:grpSp>
        <p:nvGrpSpPr>
          <p:cNvPr id="17" name="Group 16"/>
          <p:cNvGrpSpPr/>
          <p:nvPr/>
        </p:nvGrpSpPr>
        <p:grpSpPr>
          <a:xfrm>
            <a:off x="5731596" y="1878358"/>
            <a:ext cx="3756026" cy="1844851"/>
            <a:chOff x="7006236" y="1523500"/>
            <a:chExt cx="2340623" cy="1149646"/>
          </a:xfrm>
        </p:grpSpPr>
        <p:sp>
          <p:nvSpPr>
            <p:cNvPr id="8" name="Right Triangle 2"/>
            <p:cNvSpPr/>
            <p:nvPr/>
          </p:nvSpPr>
          <p:spPr>
            <a:xfrm rot="14784344">
              <a:off x="7903972" y="870418"/>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9" name="Oval 8"/>
            <p:cNvSpPr/>
            <p:nvPr/>
          </p:nvSpPr>
          <p:spPr>
            <a:xfrm>
              <a:off x="8854499" y="1523500"/>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894111" y="1563121"/>
              <a:ext cx="162824" cy="16280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rgbClr val="000090"/>
                  </a:solidFill>
                </a:rPr>
                <a:t>4</a:t>
              </a:r>
              <a:endParaRPr lang="en-GB" b="1" dirty="0">
                <a:solidFill>
                  <a:srgbClr val="000090"/>
                </a:solidFill>
              </a:endParaRPr>
            </a:p>
          </p:txBody>
        </p:sp>
        <p:sp>
          <p:nvSpPr>
            <p:cNvPr id="11" name="Oval 10"/>
            <p:cNvSpPr/>
            <p:nvPr/>
          </p:nvSpPr>
          <p:spPr>
            <a:xfrm>
              <a:off x="8328953" y="1856628"/>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8368565" y="1900110"/>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13" name="Oval 12"/>
            <p:cNvSpPr/>
            <p:nvPr/>
          </p:nvSpPr>
          <p:spPr>
            <a:xfrm>
              <a:off x="7866586" y="214618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906198" y="218580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5" name="Oval 14"/>
            <p:cNvSpPr/>
            <p:nvPr/>
          </p:nvSpPr>
          <p:spPr>
            <a:xfrm>
              <a:off x="7426514" y="2431099"/>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66126" y="2472772"/>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grpSp>
      <p:grpSp>
        <p:nvGrpSpPr>
          <p:cNvPr id="38" name="Group 37"/>
          <p:cNvGrpSpPr/>
          <p:nvPr/>
        </p:nvGrpSpPr>
        <p:grpSpPr>
          <a:xfrm>
            <a:off x="6175215" y="3970949"/>
            <a:ext cx="2968785" cy="5056"/>
            <a:chOff x="6175215" y="3970949"/>
            <a:chExt cx="2968785" cy="5056"/>
          </a:xfrm>
        </p:grpSpPr>
        <p:cxnSp>
          <p:nvCxnSpPr>
            <p:cNvPr id="19" name="Straight Arrow Connector 18"/>
            <p:cNvCxnSpPr/>
            <p:nvPr/>
          </p:nvCxnSpPr>
          <p:spPr>
            <a:xfrm>
              <a:off x="6175215" y="3976005"/>
              <a:ext cx="794752" cy="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969967" y="3970949"/>
              <a:ext cx="727788" cy="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697755" y="3970949"/>
              <a:ext cx="783772" cy="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481527" y="3970949"/>
              <a:ext cx="662473" cy="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grpSp>
      <p:cxnSp>
        <p:nvCxnSpPr>
          <p:cNvPr id="40" name="Straight Arrow Connector 39"/>
          <p:cNvCxnSpPr/>
          <p:nvPr/>
        </p:nvCxnSpPr>
        <p:spPr>
          <a:xfrm flipV="1">
            <a:off x="6144363" y="3358807"/>
            <a:ext cx="0" cy="632718"/>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6139307" y="2743966"/>
            <a:ext cx="0" cy="61484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6139307" y="2112269"/>
            <a:ext cx="0" cy="689080"/>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6139307" y="1429964"/>
            <a:ext cx="0" cy="682305"/>
          </a:xfrm>
          <a:prstGeom prst="straightConnector1">
            <a:avLst/>
          </a:prstGeom>
          <a:ln w="19050">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Adaptive Planning to cope with future uncertainties</a:t>
            </a:r>
            <a:endParaRPr lang="en-US" b="1" dirty="0">
              <a:solidFill>
                <a:srgbClr val="007D85"/>
              </a:solidFill>
              <a:effectLst>
                <a:glow rad="139700">
                  <a:schemeClr val="bg1"/>
                </a:glow>
              </a:effectLst>
            </a:endParaRPr>
          </a:p>
        </p:txBody>
      </p:sp>
      <p:sp>
        <p:nvSpPr>
          <p:cNvPr id="51" name="Left Brace 50"/>
          <p:cNvSpPr/>
          <p:nvPr/>
        </p:nvSpPr>
        <p:spPr>
          <a:xfrm>
            <a:off x="2537518" y="2536052"/>
            <a:ext cx="487865" cy="2869794"/>
          </a:xfrm>
          <a:prstGeom prst="leftBrace">
            <a:avLst/>
          </a:prstGeom>
          <a:ln w="76200">
            <a:solidFill>
              <a:srgbClr val="007D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p:cNvSpPr txBox="1"/>
          <p:nvPr/>
        </p:nvSpPr>
        <p:spPr>
          <a:xfrm>
            <a:off x="3025383" y="2200119"/>
            <a:ext cx="2688135" cy="584775"/>
          </a:xfrm>
          <a:prstGeom prst="rect">
            <a:avLst/>
          </a:prstGeom>
          <a:solidFill>
            <a:srgbClr val="FFFF00"/>
          </a:solidFill>
          <a:effectLst>
            <a:outerShdw blurRad="50800" dist="38100" dir="8100000" algn="tr" rotWithShape="0">
              <a:prstClr val="black">
                <a:alpha val="40000"/>
              </a:prstClr>
            </a:outerShdw>
          </a:effectLst>
        </p:spPr>
        <p:txBody>
          <a:bodyPr wrap="square" rtlCol="0">
            <a:spAutoFit/>
          </a:bodyPr>
          <a:lstStyle/>
          <a:p>
            <a:pPr algn="ctr"/>
            <a:r>
              <a:rPr lang="en-US" sz="3200" b="1" dirty="0" smtClean="0">
                <a:solidFill>
                  <a:srgbClr val="007D85"/>
                </a:solidFill>
              </a:rPr>
              <a:t>Robustness</a:t>
            </a:r>
            <a:endParaRPr lang="en-US" sz="3200" b="1" dirty="0">
              <a:solidFill>
                <a:srgbClr val="007D85"/>
              </a:solidFill>
            </a:endParaRPr>
          </a:p>
        </p:txBody>
      </p:sp>
      <p:sp>
        <p:nvSpPr>
          <p:cNvPr id="53" name="TextBox 52"/>
          <p:cNvSpPr txBox="1"/>
          <p:nvPr/>
        </p:nvSpPr>
        <p:spPr>
          <a:xfrm>
            <a:off x="3025383" y="5051903"/>
            <a:ext cx="2688135" cy="707886"/>
          </a:xfrm>
          <a:prstGeom prst="rect">
            <a:avLst/>
          </a:prstGeom>
          <a:solidFill>
            <a:srgbClr val="FFFF00"/>
          </a:solidFill>
          <a:effectLst>
            <a:outerShdw blurRad="50800" dist="38100" dir="8100000" algn="tr" rotWithShape="0">
              <a:prstClr val="black">
                <a:alpha val="40000"/>
              </a:prstClr>
            </a:outerShdw>
          </a:effectLst>
        </p:spPr>
        <p:txBody>
          <a:bodyPr wrap="square" rtlCol="0">
            <a:spAutoFit/>
          </a:bodyPr>
          <a:lstStyle/>
          <a:p>
            <a:pPr algn="ctr"/>
            <a:r>
              <a:rPr lang="en-US" sz="4000" b="1" dirty="0" smtClean="0">
                <a:solidFill>
                  <a:srgbClr val="007D85"/>
                </a:solidFill>
              </a:rPr>
              <a:t>Flexibility</a:t>
            </a:r>
            <a:endParaRPr lang="en-US" sz="4000" b="1" dirty="0">
              <a:solidFill>
                <a:srgbClr val="007D85"/>
              </a:solidFill>
            </a:endParaRPr>
          </a:p>
        </p:txBody>
      </p:sp>
      <p:pic>
        <p:nvPicPr>
          <p:cNvPr id="54" name="Afbeelding 10" descr="RCI_logoDef09-05-07.eps"/>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859" y="6338047"/>
            <a:ext cx="1031240" cy="519953"/>
          </a:xfrm>
          <a:prstGeom prst="rect">
            <a:avLst/>
          </a:prstGeom>
          <a:noFill/>
          <a:ln w="9525">
            <a:noFill/>
            <a:miter lim="800000"/>
            <a:headEnd/>
            <a:tailEnd/>
          </a:ln>
        </p:spPr>
      </p:pic>
    </p:spTree>
    <p:extLst>
      <p:ext uri="{BB962C8B-B14F-4D97-AF65-F5344CB8AC3E}">
        <p14:creationId xmlns:p14="http://schemas.microsoft.com/office/powerpoint/2010/main" val="1620958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a:off x="971600" y="6334170"/>
            <a:ext cx="6984776" cy="0"/>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1196008" y="1437626"/>
            <a:ext cx="0" cy="5048944"/>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1448368" y="3856227"/>
            <a:ext cx="4506076" cy="400110"/>
          </a:xfrm>
          <a:prstGeom prst="rect">
            <a:avLst/>
          </a:prstGeom>
          <a:noFill/>
        </p:spPr>
        <p:txBody>
          <a:bodyPr wrap="square" rtlCol="0">
            <a:spAutoFit/>
          </a:bodyPr>
          <a:lstStyle/>
          <a:p>
            <a:r>
              <a:rPr lang="en-GB" sz="2000" dirty="0" smtClean="0">
                <a:solidFill>
                  <a:srgbClr val="005C62"/>
                </a:solidFill>
              </a:rPr>
              <a:t>Increase in impact / consequence </a:t>
            </a:r>
            <a:endParaRPr lang="en-GB" sz="2000" dirty="0">
              <a:solidFill>
                <a:srgbClr val="005C62"/>
              </a:solidFill>
            </a:endParaRPr>
          </a:p>
        </p:txBody>
      </p:sp>
      <p:cxnSp>
        <p:nvCxnSpPr>
          <p:cNvPr id="19" name="Straight Arrow Connector 18"/>
          <p:cNvCxnSpPr/>
          <p:nvPr/>
        </p:nvCxnSpPr>
        <p:spPr>
          <a:xfrm flipH="1">
            <a:off x="1214921" y="1478870"/>
            <a:ext cx="1935969" cy="0"/>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228184" y="1506579"/>
            <a:ext cx="1002726" cy="0"/>
          </a:xfrm>
          <a:prstGeom prst="straightConnector1">
            <a:avLst/>
          </a:prstGeom>
          <a:ln w="28575">
            <a:solidFill>
              <a:srgbClr val="007D85"/>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270845" y="1536323"/>
            <a:ext cx="965451" cy="584776"/>
          </a:xfrm>
          <a:prstGeom prst="rect">
            <a:avLst/>
          </a:prstGeom>
          <a:noFill/>
        </p:spPr>
        <p:txBody>
          <a:bodyPr wrap="square" rtlCol="0">
            <a:spAutoFit/>
          </a:bodyPr>
          <a:lstStyle/>
          <a:p>
            <a:pPr algn="ctr"/>
            <a:r>
              <a:rPr lang="en-GB" sz="1600" dirty="0" smtClean="0">
                <a:solidFill>
                  <a:srgbClr val="005C62"/>
                </a:solidFill>
              </a:rPr>
              <a:t>Extreme event</a:t>
            </a:r>
            <a:endParaRPr lang="en-GB" sz="1600" dirty="0">
              <a:solidFill>
                <a:srgbClr val="005C62"/>
              </a:solidFill>
            </a:endParaRPr>
          </a:p>
        </p:txBody>
      </p:sp>
      <p:sp>
        <p:nvSpPr>
          <p:cNvPr id="23" name="TextBox 22"/>
          <p:cNvSpPr txBox="1"/>
          <p:nvPr/>
        </p:nvSpPr>
        <p:spPr>
          <a:xfrm>
            <a:off x="4788024" y="1548081"/>
            <a:ext cx="1341536" cy="584776"/>
          </a:xfrm>
          <a:prstGeom prst="rect">
            <a:avLst/>
          </a:prstGeom>
          <a:noFill/>
        </p:spPr>
        <p:txBody>
          <a:bodyPr wrap="square" rtlCol="0">
            <a:spAutoFit/>
          </a:bodyPr>
          <a:lstStyle/>
          <a:p>
            <a:pPr algn="ctr"/>
            <a:r>
              <a:rPr lang="en-GB" sz="1600" dirty="0" smtClean="0">
                <a:solidFill>
                  <a:srgbClr val="005C62"/>
                </a:solidFill>
              </a:rPr>
              <a:t>Exceedance event</a:t>
            </a:r>
            <a:endParaRPr lang="en-GB" sz="1600" dirty="0">
              <a:solidFill>
                <a:srgbClr val="005C62"/>
              </a:solidFill>
            </a:endParaRPr>
          </a:p>
        </p:txBody>
      </p:sp>
      <p:sp>
        <p:nvSpPr>
          <p:cNvPr id="24" name="TextBox 23"/>
          <p:cNvSpPr txBox="1"/>
          <p:nvPr/>
        </p:nvSpPr>
        <p:spPr>
          <a:xfrm>
            <a:off x="3280166" y="1517883"/>
            <a:ext cx="1196385" cy="584776"/>
          </a:xfrm>
          <a:prstGeom prst="rect">
            <a:avLst/>
          </a:prstGeom>
          <a:noFill/>
        </p:spPr>
        <p:txBody>
          <a:bodyPr wrap="square" rtlCol="0">
            <a:spAutoFit/>
          </a:bodyPr>
          <a:lstStyle/>
          <a:p>
            <a:pPr algn="ctr"/>
            <a:r>
              <a:rPr lang="en-GB" sz="1600" dirty="0" smtClean="0">
                <a:solidFill>
                  <a:srgbClr val="005C62"/>
                </a:solidFill>
              </a:rPr>
              <a:t>design event</a:t>
            </a:r>
            <a:endParaRPr lang="en-GB" sz="1600" dirty="0">
              <a:solidFill>
                <a:srgbClr val="005C62"/>
              </a:solidFill>
            </a:endParaRPr>
          </a:p>
        </p:txBody>
      </p:sp>
      <p:sp>
        <p:nvSpPr>
          <p:cNvPr id="25" name="TextBox 24"/>
          <p:cNvSpPr txBox="1"/>
          <p:nvPr/>
        </p:nvSpPr>
        <p:spPr>
          <a:xfrm>
            <a:off x="1547664" y="1498223"/>
            <a:ext cx="1091740" cy="584776"/>
          </a:xfrm>
          <a:prstGeom prst="rect">
            <a:avLst/>
          </a:prstGeom>
          <a:noFill/>
        </p:spPr>
        <p:txBody>
          <a:bodyPr wrap="square" rtlCol="0">
            <a:spAutoFit/>
          </a:bodyPr>
          <a:lstStyle/>
          <a:p>
            <a:pPr algn="ctr"/>
            <a:r>
              <a:rPr lang="en-GB" sz="1600" dirty="0" smtClean="0">
                <a:solidFill>
                  <a:srgbClr val="005C62"/>
                </a:solidFill>
              </a:rPr>
              <a:t>Everyday event</a:t>
            </a:r>
            <a:endParaRPr lang="en-GB" sz="1600" dirty="0">
              <a:solidFill>
                <a:srgbClr val="005C62"/>
              </a:solidFill>
            </a:endParaRPr>
          </a:p>
        </p:txBody>
      </p:sp>
      <p:cxnSp>
        <p:nvCxnSpPr>
          <p:cNvPr id="26" name="Straight Arrow Connector 25"/>
          <p:cNvCxnSpPr/>
          <p:nvPr/>
        </p:nvCxnSpPr>
        <p:spPr>
          <a:xfrm flipH="1">
            <a:off x="3131840" y="1484784"/>
            <a:ext cx="1583691" cy="0"/>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715531" y="1484783"/>
            <a:ext cx="1549931" cy="1"/>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8722814" y="1746400"/>
            <a:ext cx="4292" cy="1453629"/>
          </a:xfrm>
          <a:prstGeom prst="straightConnector1">
            <a:avLst/>
          </a:prstGeom>
          <a:ln w="28575">
            <a:solidFill>
              <a:srgbClr val="007D85"/>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230910" y="2278613"/>
            <a:ext cx="1664890" cy="830997"/>
          </a:xfrm>
          <a:prstGeom prst="rect">
            <a:avLst/>
          </a:prstGeom>
          <a:noFill/>
        </p:spPr>
        <p:txBody>
          <a:bodyPr wrap="square" rtlCol="0">
            <a:spAutoFit/>
          </a:bodyPr>
          <a:lstStyle/>
          <a:p>
            <a:r>
              <a:rPr lang="en-GB" sz="1600" dirty="0" smtClean="0">
                <a:solidFill>
                  <a:srgbClr val="005C62"/>
                </a:solidFill>
              </a:rPr>
              <a:t>Emergency response &amp; spatial</a:t>
            </a:r>
            <a:endParaRPr lang="en-GB" sz="1600" dirty="0">
              <a:solidFill>
                <a:srgbClr val="005C62"/>
              </a:solidFill>
            </a:endParaRPr>
          </a:p>
        </p:txBody>
      </p:sp>
      <p:sp>
        <p:nvSpPr>
          <p:cNvPr id="41" name="Right Triangle 2"/>
          <p:cNvSpPr/>
          <p:nvPr/>
        </p:nvSpPr>
        <p:spPr>
          <a:xfrm rot="14784344">
            <a:off x="3357196" y="389122"/>
            <a:ext cx="1724198" cy="7402900"/>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43" name="Oval 42"/>
          <p:cNvSpPr/>
          <p:nvPr/>
        </p:nvSpPr>
        <p:spPr>
          <a:xfrm>
            <a:off x="3563326" y="4540476"/>
            <a:ext cx="360040" cy="360000"/>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44" name="Oval 43"/>
          <p:cNvSpPr/>
          <p:nvPr/>
        </p:nvSpPr>
        <p:spPr>
          <a:xfrm>
            <a:off x="5220072" y="3472622"/>
            <a:ext cx="360040" cy="360000"/>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45" name="Oval 44"/>
          <p:cNvSpPr/>
          <p:nvPr/>
        </p:nvSpPr>
        <p:spPr>
          <a:xfrm>
            <a:off x="6620053" y="2608526"/>
            <a:ext cx="360040" cy="36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rgbClr val="000090"/>
                </a:solidFill>
              </a:rPr>
              <a:t>4</a:t>
            </a:r>
            <a:endParaRPr lang="en-GB" b="1" dirty="0">
              <a:solidFill>
                <a:srgbClr val="000090"/>
              </a:solidFill>
            </a:endParaRPr>
          </a:p>
        </p:txBody>
      </p:sp>
      <p:sp>
        <p:nvSpPr>
          <p:cNvPr id="46" name="Oval 45"/>
          <p:cNvSpPr/>
          <p:nvPr/>
        </p:nvSpPr>
        <p:spPr>
          <a:xfrm>
            <a:off x="2253230" y="5373256"/>
            <a:ext cx="360040" cy="360000"/>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37" name="Title 1"/>
          <p:cNvSpPr>
            <a:spLocks noGrp="1"/>
          </p:cNvSpPr>
          <p:nvPr>
            <p:ph type="title"/>
          </p:nvPr>
        </p:nvSpPr>
        <p:spPr>
          <a:xfrm>
            <a:off x="0" y="53752"/>
            <a:ext cx="9144000" cy="1143000"/>
          </a:xfrm>
        </p:spPr>
        <p:txBody>
          <a:bodyPr>
            <a:normAutofit fontScale="90000"/>
          </a:bodyPr>
          <a:lstStyle/>
          <a:p>
            <a:r>
              <a:rPr lang="en-GB" dirty="0" smtClean="0"/>
              <a:t>Developing Robustness: 4 Domain approach</a:t>
            </a:r>
            <a:endParaRPr lang="en-GB" dirty="0"/>
          </a:p>
        </p:txBody>
      </p:sp>
      <p:sp>
        <p:nvSpPr>
          <p:cNvPr id="39" name="TextBox 38"/>
          <p:cNvSpPr txBox="1"/>
          <p:nvPr/>
        </p:nvSpPr>
        <p:spPr>
          <a:xfrm>
            <a:off x="3065916" y="1114384"/>
            <a:ext cx="3690104" cy="369332"/>
          </a:xfrm>
          <a:prstGeom prst="rect">
            <a:avLst/>
          </a:prstGeom>
          <a:noFill/>
        </p:spPr>
        <p:txBody>
          <a:bodyPr wrap="square" rtlCol="0">
            <a:spAutoFit/>
          </a:bodyPr>
          <a:lstStyle/>
          <a:p>
            <a:pPr algn="ctr"/>
            <a:r>
              <a:rPr lang="en-GB" b="1" dirty="0">
                <a:solidFill>
                  <a:srgbClr val="005C62"/>
                </a:solidFill>
              </a:rPr>
              <a:t>Rainfall or other event</a:t>
            </a:r>
          </a:p>
        </p:txBody>
      </p:sp>
      <p:cxnSp>
        <p:nvCxnSpPr>
          <p:cNvPr id="40" name="Straight Arrow Connector 39"/>
          <p:cNvCxnSpPr/>
          <p:nvPr/>
        </p:nvCxnSpPr>
        <p:spPr>
          <a:xfrm flipV="1">
            <a:off x="8731398" y="3200028"/>
            <a:ext cx="0" cy="912574"/>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8731398" y="4123829"/>
            <a:ext cx="8584" cy="970880"/>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230910" y="3356992"/>
            <a:ext cx="1563466" cy="830997"/>
          </a:xfrm>
          <a:prstGeom prst="rect">
            <a:avLst/>
          </a:prstGeom>
          <a:noFill/>
        </p:spPr>
        <p:txBody>
          <a:bodyPr wrap="square" rtlCol="0">
            <a:spAutoFit/>
          </a:bodyPr>
          <a:lstStyle/>
          <a:p>
            <a:r>
              <a:rPr lang="en-GB" sz="1600" dirty="0">
                <a:solidFill>
                  <a:srgbClr val="005C62"/>
                </a:solidFill>
              </a:rPr>
              <a:t>D</a:t>
            </a:r>
            <a:r>
              <a:rPr lang="en-GB" sz="1600" dirty="0" smtClean="0">
                <a:solidFill>
                  <a:srgbClr val="005C62"/>
                </a:solidFill>
              </a:rPr>
              <a:t>esign for exceedance</a:t>
            </a:r>
          </a:p>
          <a:p>
            <a:r>
              <a:rPr lang="en-GB" sz="1600" dirty="0" smtClean="0">
                <a:solidFill>
                  <a:srgbClr val="005C62"/>
                </a:solidFill>
              </a:rPr>
              <a:t> - </a:t>
            </a:r>
            <a:r>
              <a:rPr lang="en-GB" sz="1600" b="1" dirty="0" smtClean="0">
                <a:solidFill>
                  <a:srgbClr val="005C62"/>
                </a:solidFill>
              </a:rPr>
              <a:t>WSUD </a:t>
            </a:r>
            <a:endParaRPr lang="en-GB" sz="1600" b="1" dirty="0">
              <a:solidFill>
                <a:srgbClr val="005C62"/>
              </a:solidFill>
            </a:endParaRPr>
          </a:p>
        </p:txBody>
      </p:sp>
      <p:cxnSp>
        <p:nvCxnSpPr>
          <p:cNvPr id="48" name="Straight Arrow Connector 47"/>
          <p:cNvCxnSpPr/>
          <p:nvPr/>
        </p:nvCxnSpPr>
        <p:spPr>
          <a:xfrm flipV="1">
            <a:off x="8731398" y="4123829"/>
            <a:ext cx="8584" cy="970880"/>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8722814" y="5097476"/>
            <a:ext cx="8584" cy="1211845"/>
          </a:xfrm>
          <a:prstGeom prst="straightConnector1">
            <a:avLst/>
          </a:prstGeom>
          <a:ln w="28575">
            <a:solidFill>
              <a:srgbClr val="007D8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230910" y="4254187"/>
            <a:ext cx="1691086" cy="830997"/>
          </a:xfrm>
          <a:prstGeom prst="rect">
            <a:avLst/>
          </a:prstGeom>
          <a:noFill/>
        </p:spPr>
        <p:txBody>
          <a:bodyPr wrap="square" rtlCol="0">
            <a:spAutoFit/>
          </a:bodyPr>
          <a:lstStyle/>
          <a:p>
            <a:r>
              <a:rPr lang="en-GB" sz="1600" dirty="0" smtClean="0">
                <a:solidFill>
                  <a:srgbClr val="005C62"/>
                </a:solidFill>
              </a:rPr>
              <a:t>Conventional responses &amp; </a:t>
            </a:r>
            <a:r>
              <a:rPr lang="en-GB" sz="1600" b="1" dirty="0" smtClean="0">
                <a:solidFill>
                  <a:srgbClr val="005C62"/>
                </a:solidFill>
              </a:rPr>
              <a:t>WSUD</a:t>
            </a:r>
            <a:endParaRPr lang="en-GB" sz="1600" b="1" dirty="0">
              <a:solidFill>
                <a:srgbClr val="005C62"/>
              </a:solidFill>
            </a:endParaRPr>
          </a:p>
        </p:txBody>
      </p:sp>
      <p:sp>
        <p:nvSpPr>
          <p:cNvPr id="51" name="TextBox 50"/>
          <p:cNvSpPr txBox="1"/>
          <p:nvPr/>
        </p:nvSpPr>
        <p:spPr>
          <a:xfrm>
            <a:off x="7452320" y="5865265"/>
            <a:ext cx="1045019" cy="338554"/>
          </a:xfrm>
          <a:prstGeom prst="rect">
            <a:avLst/>
          </a:prstGeom>
          <a:noFill/>
        </p:spPr>
        <p:txBody>
          <a:bodyPr wrap="square" rtlCol="0">
            <a:spAutoFit/>
          </a:bodyPr>
          <a:lstStyle/>
          <a:p>
            <a:r>
              <a:rPr lang="en-GB" sz="1600" b="1" dirty="0" smtClean="0">
                <a:solidFill>
                  <a:srgbClr val="005C62"/>
                </a:solidFill>
              </a:rPr>
              <a:t>WSUD</a:t>
            </a:r>
            <a:endParaRPr lang="en-GB" sz="1600" b="1" dirty="0">
              <a:solidFill>
                <a:srgbClr val="005C62"/>
              </a:solidFill>
            </a:endParaRPr>
          </a:p>
        </p:txBody>
      </p:sp>
      <p:sp>
        <p:nvSpPr>
          <p:cNvPr id="52" name="TextBox 51"/>
          <p:cNvSpPr txBox="1"/>
          <p:nvPr/>
        </p:nvSpPr>
        <p:spPr>
          <a:xfrm>
            <a:off x="3439749" y="6417211"/>
            <a:ext cx="4478677" cy="400110"/>
          </a:xfrm>
          <a:prstGeom prst="rect">
            <a:avLst/>
          </a:prstGeom>
          <a:noFill/>
          <a:ln>
            <a:noFill/>
          </a:ln>
        </p:spPr>
        <p:txBody>
          <a:bodyPr wrap="square" rtlCol="0">
            <a:spAutoFit/>
          </a:bodyPr>
          <a:lstStyle/>
          <a:p>
            <a:r>
              <a:rPr lang="en-GB" sz="2000" dirty="0" smtClean="0">
                <a:solidFill>
                  <a:srgbClr val="005C62"/>
                </a:solidFill>
              </a:rPr>
              <a:t>Increase in event magnitude</a:t>
            </a:r>
            <a:endParaRPr lang="en-GB" sz="2000" dirty="0">
              <a:solidFill>
                <a:srgbClr val="005C62"/>
              </a:solidFill>
            </a:endParaRPr>
          </a:p>
        </p:txBody>
      </p:sp>
      <p:sp>
        <p:nvSpPr>
          <p:cNvPr id="31" name="TextBox 30"/>
          <p:cNvSpPr txBox="1"/>
          <p:nvPr/>
        </p:nvSpPr>
        <p:spPr>
          <a:xfrm rot="5400000">
            <a:off x="7120129" y="3871616"/>
            <a:ext cx="3690104" cy="369332"/>
          </a:xfrm>
          <a:prstGeom prst="rect">
            <a:avLst/>
          </a:prstGeom>
          <a:noFill/>
        </p:spPr>
        <p:txBody>
          <a:bodyPr wrap="square" rtlCol="0">
            <a:spAutoFit/>
          </a:bodyPr>
          <a:lstStyle/>
          <a:p>
            <a:pPr algn="ctr"/>
            <a:r>
              <a:rPr lang="en-GB" b="1" dirty="0" smtClean="0">
                <a:solidFill>
                  <a:srgbClr val="005C62"/>
                </a:solidFill>
              </a:rPr>
              <a:t>Design approach</a:t>
            </a:r>
            <a:endParaRPr lang="en-GB" b="1" dirty="0">
              <a:solidFill>
                <a:srgbClr val="005C62"/>
              </a:solidFill>
            </a:endParaRPr>
          </a:p>
        </p:txBody>
      </p:sp>
      <p:sp>
        <p:nvSpPr>
          <p:cNvPr id="2" name="Rounded Rectangular Callout 1"/>
          <p:cNvSpPr/>
          <p:nvPr/>
        </p:nvSpPr>
        <p:spPr>
          <a:xfrm>
            <a:off x="2915728" y="2384125"/>
            <a:ext cx="2304344" cy="967520"/>
          </a:xfrm>
          <a:prstGeom prst="wedgeRoundRectCallout">
            <a:avLst>
              <a:gd name="adj1" fmla="val 55535"/>
              <a:gd name="adj2" fmla="val 749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The missing domain</a:t>
            </a:r>
          </a:p>
          <a:p>
            <a:pPr algn="ctr"/>
            <a:r>
              <a:rPr lang="en-US" dirty="0" smtClean="0"/>
              <a:t>- Water on the surface</a:t>
            </a:r>
            <a:endParaRPr lang="en-US" dirty="0"/>
          </a:p>
        </p:txBody>
      </p:sp>
      <p:sp>
        <p:nvSpPr>
          <p:cNvPr id="32" name="TextBox 31"/>
          <p:cNvSpPr txBox="1"/>
          <p:nvPr/>
        </p:nvSpPr>
        <p:spPr>
          <a:xfrm>
            <a:off x="1312030" y="3832622"/>
            <a:ext cx="7335317" cy="1938992"/>
          </a:xfrm>
          <a:prstGeom prst="rect">
            <a:avLst/>
          </a:prstGeom>
          <a:solidFill>
            <a:srgbClr val="FFFF00"/>
          </a:solidFill>
          <a:effectLst>
            <a:outerShdw blurRad="50800" dist="38100" dir="8100000" algn="tr" rotWithShape="0">
              <a:prstClr val="black">
                <a:alpha val="40000"/>
              </a:prstClr>
            </a:outerShdw>
          </a:effectLst>
        </p:spPr>
        <p:txBody>
          <a:bodyPr wrap="square" rtlCol="0">
            <a:spAutoFit/>
          </a:bodyPr>
          <a:lstStyle/>
          <a:p>
            <a:pPr algn="ctr"/>
            <a:r>
              <a:rPr lang="en-US" sz="4000" b="1" dirty="0" smtClean="0">
                <a:solidFill>
                  <a:srgbClr val="007D85"/>
                </a:solidFill>
              </a:rPr>
              <a:t>WSUD: Integrating Water and </a:t>
            </a:r>
            <a:r>
              <a:rPr lang="en-US" sz="4000" b="1" dirty="0">
                <a:solidFill>
                  <a:srgbClr val="007D85"/>
                </a:solidFill>
              </a:rPr>
              <a:t>U</a:t>
            </a:r>
            <a:r>
              <a:rPr lang="en-US" sz="4000" b="1" dirty="0" smtClean="0">
                <a:solidFill>
                  <a:srgbClr val="007D85"/>
                </a:solidFill>
              </a:rPr>
              <a:t>rban </a:t>
            </a:r>
            <a:r>
              <a:rPr lang="en-US" sz="4000" b="1" dirty="0">
                <a:solidFill>
                  <a:srgbClr val="007D85"/>
                </a:solidFill>
              </a:rPr>
              <a:t>D</a:t>
            </a:r>
            <a:r>
              <a:rPr lang="en-US" sz="4000" b="1" dirty="0" smtClean="0">
                <a:solidFill>
                  <a:srgbClr val="007D85"/>
                </a:solidFill>
              </a:rPr>
              <a:t>esign to deliver added value to the city </a:t>
            </a:r>
            <a:endParaRPr lang="en-US" sz="4000" b="1" dirty="0">
              <a:solidFill>
                <a:srgbClr val="007D85"/>
              </a:solidFill>
            </a:endParaRPr>
          </a:p>
        </p:txBody>
      </p:sp>
    </p:spTree>
    <p:extLst>
      <p:ext uri="{BB962C8B-B14F-4D97-AF65-F5344CB8AC3E}">
        <p14:creationId xmlns:p14="http://schemas.microsoft.com/office/powerpoint/2010/main" val="188759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7671" y="345056"/>
            <a:ext cx="2452563" cy="3457005"/>
          </a:xfrm>
          <a:prstGeom prst="rect">
            <a:avLst/>
          </a:prstGeom>
          <a:effectLst>
            <a:innerShdw blurRad="63500" dist="101600" dir="2700000">
              <a:prstClr val="black">
                <a:alpha val="50000"/>
              </a:prstClr>
            </a:innerShdw>
          </a:effectLst>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2867" y="3157517"/>
            <a:ext cx="2176946" cy="3070755"/>
          </a:xfrm>
          <a:prstGeom prst="rect">
            <a:avLst/>
          </a:prstGeom>
          <a:effectLst>
            <a:innerShdw blurRad="63500" dist="101600" dir="2700000">
              <a:prstClr val="black">
                <a:alpha val="50000"/>
              </a:prstClr>
            </a:innerShdw>
          </a:effectLst>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7412" y="345056"/>
            <a:ext cx="2448199" cy="3457005"/>
          </a:xfrm>
          <a:prstGeom prst="rect">
            <a:avLst/>
          </a:prstGeom>
          <a:effectLst>
            <a:innerShdw blurRad="63500" dist="101600" dir="2700000">
              <a:prstClr val="black">
                <a:alpha val="50000"/>
              </a:prstClr>
            </a:innerShdw>
          </a:effectLst>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43210" y="3336388"/>
            <a:ext cx="2043598" cy="2891884"/>
          </a:xfrm>
          <a:prstGeom prst="rect">
            <a:avLst/>
          </a:prstGeom>
          <a:effectLst>
            <a:innerShdw blurRad="63500" dist="101600" dir="2700000">
              <a:prstClr val="black">
                <a:alpha val="50000"/>
              </a:prstClr>
            </a:innerShdw>
          </a:effectLst>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38940" y="411880"/>
            <a:ext cx="2237291" cy="3390181"/>
          </a:xfrm>
          <a:prstGeom prst="rect">
            <a:avLst/>
          </a:prstGeom>
          <a:effectLst>
            <a:innerShdw blurRad="63500" dist="101600" dir="2700000">
              <a:prstClr val="black">
                <a:alpha val="50000"/>
              </a:prstClr>
            </a:innerShdw>
          </a:effectLst>
        </p:spPr>
      </p:pic>
      <p:sp>
        <p:nvSpPr>
          <p:cNvPr id="7" name="TextBox 6"/>
          <p:cNvSpPr txBox="1"/>
          <p:nvPr/>
        </p:nvSpPr>
        <p:spPr>
          <a:xfrm>
            <a:off x="462386" y="4553501"/>
            <a:ext cx="1749197" cy="923330"/>
          </a:xfrm>
          <a:prstGeom prst="rect">
            <a:avLst/>
          </a:prstGeom>
          <a:noFill/>
        </p:spPr>
        <p:txBody>
          <a:bodyPr wrap="none" rtlCol="0">
            <a:spAutoFit/>
          </a:bodyPr>
          <a:lstStyle/>
          <a:p>
            <a:r>
              <a:rPr lang="en-US" dirty="0" smtClean="0"/>
              <a:t>Several reports</a:t>
            </a:r>
          </a:p>
          <a:p>
            <a:r>
              <a:rPr lang="en-US" dirty="0" smtClean="0"/>
              <a:t>Journal papers</a:t>
            </a:r>
          </a:p>
          <a:p>
            <a:r>
              <a:rPr lang="en-US" dirty="0" smtClean="0"/>
              <a:t>2 PhD theses</a:t>
            </a:r>
            <a:endParaRPr lang="en-US" dirty="0"/>
          </a:p>
        </p:txBody>
      </p:sp>
      <p:sp>
        <p:nvSpPr>
          <p:cNvPr id="8" name="Rectangle 7"/>
          <p:cNvSpPr/>
          <p:nvPr/>
        </p:nvSpPr>
        <p:spPr>
          <a:xfrm>
            <a:off x="462386" y="6245190"/>
            <a:ext cx="3711272" cy="369332"/>
          </a:xfrm>
          <a:prstGeom prst="rect">
            <a:avLst/>
          </a:prstGeom>
        </p:spPr>
        <p:txBody>
          <a:bodyPr wrap="none">
            <a:spAutoFit/>
          </a:bodyPr>
          <a:lstStyle/>
          <a:p>
            <a:r>
              <a:rPr lang="en-US" dirty="0"/>
              <a:t>https://</a:t>
            </a:r>
            <a:r>
              <a:rPr lang="en-US" dirty="0" err="1"/>
              <a:t>watersensitivecities.org.au</a:t>
            </a:r>
            <a:r>
              <a:rPr lang="en-US" dirty="0"/>
              <a:t>. </a:t>
            </a:r>
          </a:p>
        </p:txBody>
      </p:sp>
    </p:spTree>
    <p:extLst>
      <p:ext uri="{BB962C8B-B14F-4D97-AF65-F5344CB8AC3E}">
        <p14:creationId xmlns:p14="http://schemas.microsoft.com/office/powerpoint/2010/main" val="1450564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ABC news, 10/7/2017"/>
          <p:cNvSpPr/>
          <p:nvPr/>
        </p:nvSpPr>
        <p:spPr>
          <a:xfrm>
            <a:off x="81192" y="6194726"/>
            <a:ext cx="2252177" cy="396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a:lvl1pPr>
          </a:lstStyle>
          <a:p>
            <a:r>
              <a:t>ABC news, 10/7/2017</a:t>
            </a:r>
          </a:p>
        </p:txBody>
      </p:sp>
      <p:pic>
        <p:nvPicPr>
          <p:cNvPr id="423" name="Schermafbeelding 2017-07-11 om 08.53.38.png" descr="Schermafbeelding 2017-07-11 om 08.53.38.png"/>
          <p:cNvPicPr>
            <a:picLocks noChangeAspect="1"/>
          </p:cNvPicPr>
          <p:nvPr/>
        </p:nvPicPr>
        <p:blipFill>
          <a:blip r:embed="rId3">
            <a:extLst/>
          </a:blip>
          <a:stretch>
            <a:fillRect/>
          </a:stretch>
        </p:blipFill>
        <p:spPr>
          <a:xfrm>
            <a:off x="65507" y="1109201"/>
            <a:ext cx="9012986" cy="5109431"/>
          </a:xfrm>
          <a:prstGeom prst="rect">
            <a:avLst/>
          </a:prstGeom>
          <a:ln w="12700">
            <a:miter lim="400000"/>
          </a:ln>
        </p:spPr>
      </p:pic>
      <p:pic>
        <p:nvPicPr>
          <p:cNvPr id="424" name="pasted-image.pdf" descr="pasted-image.pdf"/>
          <p:cNvPicPr>
            <a:picLocks noChangeAspect="1"/>
          </p:cNvPicPr>
          <p:nvPr/>
        </p:nvPicPr>
        <p:blipFill>
          <a:blip r:embed="rId4">
            <a:extLst/>
          </a:blip>
          <a:stretch>
            <a:fillRect/>
          </a:stretch>
        </p:blipFill>
        <p:spPr>
          <a:xfrm>
            <a:off x="0" y="0"/>
            <a:ext cx="9144000" cy="6858000"/>
          </a:xfrm>
          <a:prstGeom prst="rect">
            <a:avLst/>
          </a:prstGeom>
          <a:ln w="12700">
            <a:miter lim="400000"/>
          </a:ln>
        </p:spPr>
      </p:pic>
      <p:pic>
        <p:nvPicPr>
          <p:cNvPr id="425" name="pasted-image.tif" descr="pasted-image.t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1056356"/>
            <a:ext cx="9144000" cy="6857357"/>
          </a:xfrm>
          <a:prstGeom prst="rect">
            <a:avLst/>
          </a:prstGeom>
          <a:ln w="12700">
            <a:miter lim="400000"/>
          </a:ln>
        </p:spPr>
      </p:pic>
      <p:sp>
        <p:nvSpPr>
          <p:cNvPr id="426" name="Adaptive ecosystem management: why, when &amp; how to cope with climate change?"/>
          <p:cNvSpPr/>
          <p:nvPr/>
        </p:nvSpPr>
        <p:spPr>
          <a:xfrm>
            <a:off x="415878" y="1554356"/>
            <a:ext cx="8312244" cy="101794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914400">
              <a:defRPr sz="3200" b="1"/>
            </a:lvl1pPr>
          </a:lstStyle>
          <a:p>
            <a:r>
              <a:t>Adaptive ecosystem management: why, when &amp; how to cope with climate change?</a:t>
            </a:r>
          </a:p>
        </p:txBody>
      </p:sp>
      <p:sp>
        <p:nvSpPr>
          <p:cNvPr id="427" name="PhD Candidate: Amar Nanda, MSc…"/>
          <p:cNvSpPr/>
          <p:nvPr/>
        </p:nvSpPr>
        <p:spPr>
          <a:xfrm>
            <a:off x="415878" y="2703989"/>
            <a:ext cx="8312244" cy="353943"/>
          </a:xfrm>
          <a:prstGeom prst="rect">
            <a:avLst/>
          </a:prstGeom>
          <a:solidFill>
            <a:srgbClr val="000000">
              <a:alpha val="81597"/>
            </a:srgbClr>
          </a:solidFill>
          <a:ln w="12700">
            <a:miter lim="400000"/>
          </a:ln>
          <a:extLst>
            <a:ext uri="{C572A759-6A51-4108-AA02-DFA0A04FC94B}">
              <ma14:wrappingTextBoxFlag xmlns:ma14="http://schemas.microsoft.com/office/mac/drawingml/2011/main" val="1"/>
            </a:ext>
          </a:extLst>
        </p:spPr>
        <p:txBody>
          <a:bodyPr lIns="45719" rIns="45719">
            <a:spAutoFit/>
          </a:bodyPr>
          <a:lstStyle/>
          <a:p>
            <a:pPr algn="ctr" defTabSz="914400">
              <a:defRPr sz="1700" b="1">
                <a:solidFill>
                  <a:srgbClr val="FFFFFF"/>
                </a:solidFill>
              </a:defRPr>
            </a:pPr>
            <a:r>
              <a:rPr dirty="0"/>
              <a:t>PhD </a:t>
            </a:r>
            <a:r>
              <a:rPr dirty="0" smtClean="0"/>
              <a:t>: </a:t>
            </a:r>
            <a:r>
              <a:rPr dirty="0"/>
              <a:t>Amar </a:t>
            </a:r>
            <a:r>
              <a:rPr dirty="0" smtClean="0"/>
              <a:t>Nanda</a:t>
            </a:r>
            <a:endParaRPr dirty="0"/>
          </a:p>
        </p:txBody>
      </p:sp>
      <p:sp>
        <p:nvSpPr>
          <p:cNvPr id="428" name="Tekst"/>
          <p:cNvSpPr/>
          <p:nvPr/>
        </p:nvSpPr>
        <p:spPr>
          <a:xfrm>
            <a:off x="415878" y="4860957"/>
            <a:ext cx="8312244" cy="1862378"/>
          </a:xfrm>
          <a:prstGeom prst="rect">
            <a:avLst/>
          </a:prstGeom>
          <a:solidFill>
            <a:srgbClr val="000000"/>
          </a:solidFill>
          <a:ln w="12700">
            <a:miter lim="400000"/>
          </a:ln>
          <a:extLst>
            <a:ext uri="{C572A759-6A51-4108-AA02-DFA0A04FC94B}">
              <ma14:wrappingTextBoxFlag xmlns:ma14="http://schemas.microsoft.com/office/mac/drawingml/2011/main" val="1"/>
            </a:ext>
          </a:extLst>
        </p:spPr>
        <p:txBody>
          <a:bodyPr lIns="45719" rIns="45719">
            <a:spAutoFit/>
          </a:bodyPr>
          <a:lstStyle/>
          <a:p>
            <a:pPr defTabSz="914400">
              <a:defRPr sz="1700" b="1">
                <a:solidFill>
                  <a:srgbClr val="FFFFFF"/>
                </a:solidFill>
              </a:defRPr>
            </a:pPr>
            <a:endParaRPr/>
          </a:p>
          <a:p>
            <a:pPr defTabSz="914400">
              <a:defRPr sz="1700" b="1">
                <a:solidFill>
                  <a:srgbClr val="FFFFFF"/>
                </a:solidFill>
              </a:defRPr>
            </a:pPr>
            <a:endParaRPr/>
          </a:p>
          <a:p>
            <a:pPr defTabSz="914400">
              <a:defRPr sz="1700" b="1">
                <a:solidFill>
                  <a:srgbClr val="FFFFFF"/>
                </a:solidFill>
              </a:defRPr>
            </a:pPr>
            <a:endParaRPr/>
          </a:p>
          <a:p>
            <a:pPr defTabSz="914400">
              <a:defRPr sz="1700" b="1">
                <a:solidFill>
                  <a:srgbClr val="FFFFFF"/>
                </a:solidFill>
              </a:defRPr>
            </a:pPr>
            <a:endParaRPr/>
          </a:p>
          <a:p>
            <a:pPr defTabSz="914400">
              <a:defRPr sz="1700" b="1">
                <a:solidFill>
                  <a:srgbClr val="FFFFFF"/>
                </a:solidFill>
              </a:defRPr>
            </a:pPr>
            <a:endParaRPr/>
          </a:p>
          <a:p>
            <a:pPr defTabSz="914400">
              <a:defRPr sz="1700" b="1">
                <a:solidFill>
                  <a:srgbClr val="FFFFFF"/>
                </a:solidFill>
              </a:defRPr>
            </a:pPr>
            <a:endParaRPr/>
          </a:p>
        </p:txBody>
      </p:sp>
      <p:pic>
        <p:nvPicPr>
          <p:cNvPr id="429" name="Baigup Wetland.jpg" descr="Baigup Wetland.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38081" y="4925569"/>
            <a:ext cx="2310860" cy="1733146"/>
          </a:xfrm>
          <a:prstGeom prst="rect">
            <a:avLst/>
          </a:prstGeom>
          <a:ln w="12700">
            <a:miter lim="400000"/>
          </a:ln>
        </p:spPr>
      </p:pic>
      <p:pic>
        <p:nvPicPr>
          <p:cNvPr id="430" name="Castlewood Wetland.jpg" descr="Castlewood Wetland.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88969" y="4927302"/>
            <a:ext cx="2306251" cy="1729688"/>
          </a:xfrm>
          <a:prstGeom prst="rect">
            <a:avLst/>
          </a:prstGeom>
          <a:ln w="12700">
            <a:miter lim="400000"/>
          </a:ln>
        </p:spPr>
      </p:pic>
      <p:pic>
        <p:nvPicPr>
          <p:cNvPr id="431" name="Herdsman Lake.jpg" descr="Herdsman Lake.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35104" y="4928546"/>
            <a:ext cx="2302935" cy="1727201"/>
          </a:xfrm>
          <a:prstGeom prst="rect">
            <a:avLst/>
          </a:prstGeom>
          <a:ln w="12700">
            <a:miter lim="400000"/>
          </a:ln>
        </p:spPr>
      </p:pic>
      <p:sp>
        <p:nvSpPr>
          <p:cNvPr id="432" name="Dianummer"/>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18</a:t>
            </a:fld>
            <a:endParaRPr/>
          </a:p>
        </p:txBody>
      </p:sp>
    </p:spTree>
    <p:extLst>
      <p:ext uri="{BB962C8B-B14F-4D97-AF65-F5344CB8AC3E}">
        <p14:creationId xmlns:p14="http://schemas.microsoft.com/office/powerpoint/2010/main" val="157568129"/>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22166" y="3807720"/>
            <a:ext cx="4986068" cy="2033208"/>
          </a:xfrm>
          <a:prstGeom prst="rect">
            <a:avLst/>
          </a:prstGeom>
        </p:spPr>
      </p:pic>
      <p:sp>
        <p:nvSpPr>
          <p:cNvPr id="2" name="Title 1"/>
          <p:cNvSpPr>
            <a:spLocks noGrp="1"/>
          </p:cNvSpPr>
          <p:nvPr>
            <p:ph type="title"/>
          </p:nvPr>
        </p:nvSpPr>
        <p:spPr/>
        <p:txBody>
          <a:bodyPr/>
          <a:lstStyle/>
          <a:p>
            <a:r>
              <a:rPr lang="en-US" dirty="0" smtClean="0"/>
              <a:t>Multi-layered safety</a:t>
            </a:r>
            <a:endParaRPr lang="en-US" dirty="0"/>
          </a:p>
        </p:txBody>
      </p:sp>
      <p:sp>
        <p:nvSpPr>
          <p:cNvPr id="3" name="Content Placeholder 2"/>
          <p:cNvSpPr>
            <a:spLocks noGrp="1"/>
          </p:cNvSpPr>
          <p:nvPr>
            <p:ph idx="1"/>
          </p:nvPr>
        </p:nvSpPr>
        <p:spPr>
          <a:xfrm>
            <a:off x="159588" y="1544738"/>
            <a:ext cx="5167223" cy="4525963"/>
          </a:xfrm>
        </p:spPr>
        <p:txBody>
          <a:bodyPr>
            <a:normAutofit fontScale="77500" lnSpcReduction="20000"/>
          </a:bodyPr>
          <a:lstStyle/>
          <a:p>
            <a:r>
              <a:rPr lang="en-US" dirty="0"/>
              <a:t>Protection (layer 1): taking measures to reduce the likelihood of </a:t>
            </a:r>
            <a:r>
              <a:rPr lang="en-US" dirty="0" smtClean="0"/>
              <a:t>floods; </a:t>
            </a:r>
            <a:endParaRPr lang="en-US" dirty="0"/>
          </a:p>
          <a:p>
            <a:r>
              <a:rPr lang="en-US" dirty="0" smtClean="0"/>
              <a:t>Prevention </a:t>
            </a:r>
            <a:r>
              <a:rPr lang="en-US" dirty="0"/>
              <a:t>(layer 2): using spatial planning and adaptation of buildings to reduce damages; </a:t>
            </a:r>
          </a:p>
          <a:p>
            <a:r>
              <a:rPr lang="en-US" dirty="0" smtClean="0"/>
              <a:t>Preparedness </a:t>
            </a:r>
            <a:r>
              <a:rPr lang="en-US" dirty="0"/>
              <a:t>(layer 3): improving organizational </a:t>
            </a:r>
            <a:r>
              <a:rPr lang="en-US" dirty="0" smtClean="0"/>
              <a:t>preparation;</a:t>
            </a:r>
            <a:endParaRPr lang="en-US" dirty="0" smtClean="0"/>
          </a:p>
          <a:p>
            <a:r>
              <a:rPr lang="en-US" dirty="0" smtClean="0"/>
              <a:t>Emergency </a:t>
            </a:r>
            <a:r>
              <a:rPr lang="en-US" dirty="0"/>
              <a:t>relief (layer 3): providing emergency </a:t>
            </a:r>
            <a:r>
              <a:rPr lang="en-US" dirty="0" smtClean="0"/>
              <a:t>relief;</a:t>
            </a:r>
            <a:endParaRPr lang="en-US" dirty="0" smtClean="0"/>
          </a:p>
          <a:p>
            <a:r>
              <a:rPr lang="en-US" dirty="0" smtClean="0"/>
              <a:t>Recovery </a:t>
            </a:r>
            <a:r>
              <a:rPr lang="en-US" dirty="0"/>
              <a:t>and lessons learned (layer 3</a:t>
            </a:r>
            <a:r>
              <a:rPr lang="en-US" dirty="0" smtClean="0"/>
              <a:t>).</a:t>
            </a:r>
            <a:endParaRPr lang="en-US" dirty="0"/>
          </a:p>
        </p:txBody>
      </p:sp>
      <p:sp>
        <p:nvSpPr>
          <p:cNvPr id="4" name="Rectangle 3"/>
          <p:cNvSpPr/>
          <p:nvPr/>
        </p:nvSpPr>
        <p:spPr>
          <a:xfrm>
            <a:off x="5624423" y="1807234"/>
            <a:ext cx="3381555" cy="1815882"/>
          </a:xfrm>
          <a:prstGeom prst="rect">
            <a:avLst/>
          </a:prstGeom>
        </p:spPr>
        <p:txBody>
          <a:bodyPr wrap="square">
            <a:spAutoFit/>
          </a:bodyPr>
          <a:lstStyle/>
          <a:p>
            <a:r>
              <a:rPr lang="en-US" sz="1400" i="1" dirty="0"/>
              <a:t>Salinas Rodriguez, C., Ashley, R., </a:t>
            </a:r>
            <a:r>
              <a:rPr lang="en-US" sz="1400" i="1" dirty="0" err="1"/>
              <a:t>Gersonius</a:t>
            </a:r>
            <a:r>
              <a:rPr lang="en-US" sz="1400" i="1" dirty="0"/>
              <a:t>, B., </a:t>
            </a:r>
            <a:r>
              <a:rPr lang="en-US" sz="1400" i="1" dirty="0" err="1"/>
              <a:t>Rijke</a:t>
            </a:r>
            <a:r>
              <a:rPr lang="en-US" sz="1400" i="1" dirty="0"/>
              <a:t>, J., </a:t>
            </a:r>
            <a:r>
              <a:rPr lang="en-US" sz="1400" i="1" dirty="0" err="1"/>
              <a:t>Pathirana</a:t>
            </a:r>
            <a:r>
              <a:rPr lang="en-US" sz="1400" i="1" dirty="0"/>
              <a:t>, A., </a:t>
            </a:r>
            <a:r>
              <a:rPr lang="en-US" sz="1400" i="1" dirty="0" err="1"/>
              <a:t>Zevenbergen</a:t>
            </a:r>
            <a:r>
              <a:rPr lang="en-US" sz="1400" i="1" dirty="0"/>
              <a:t>, C. (2014) Incorporation and application of resilience in the context of water sensitive urban design: Linking European and Australian perspectives. WIREs Water. Volume 1, Issue 2. March/April Pages 173–186</a:t>
            </a:r>
          </a:p>
        </p:txBody>
      </p:sp>
    </p:spTree>
    <p:extLst>
      <p:ext uri="{BB962C8B-B14F-4D97-AF65-F5344CB8AC3E}">
        <p14:creationId xmlns:p14="http://schemas.microsoft.com/office/powerpoint/2010/main" val="8177059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G_0702.JPG" descr="IMG_0702.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746927" y="3252230"/>
            <a:ext cx="4397073" cy="3569288"/>
          </a:xfrm>
          <a:prstGeom prst="rect">
            <a:avLst/>
          </a:prstGeom>
          <a:ln w="12700">
            <a:miter lim="400000"/>
          </a:ln>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323"/>
            <a:ext cx="4746928" cy="3269108"/>
          </a:xfrm>
          <a:prstGeom prst="rect">
            <a:avLst/>
          </a:prstGeom>
        </p:spPr>
      </p:pic>
      <p:sp>
        <p:nvSpPr>
          <p:cNvPr id="14340" name="Date Placeholder 3"/>
          <p:cNvSpPr>
            <a:spLocks noGrp="1"/>
          </p:cNvSpPr>
          <p:nvPr>
            <p:ph type="dt" sz="quarter" idx="10"/>
          </p:nvPr>
        </p:nvSpPr>
        <p:spPr>
          <a:noFill/>
        </p:spPr>
        <p:txBody>
          <a:bodyPr/>
          <a:lstStyle/>
          <a:p>
            <a:r>
              <a:rPr lang="en-GB" smtClean="0"/>
              <a:t>February 2007</a:t>
            </a:r>
          </a:p>
        </p:txBody>
      </p:sp>
      <p:sp>
        <p:nvSpPr>
          <p:cNvPr id="14341" name="Slide Number Placeholder 4"/>
          <p:cNvSpPr>
            <a:spLocks noGrp="1"/>
          </p:cNvSpPr>
          <p:nvPr>
            <p:ph type="sldNum" sz="quarter" idx="4294967295"/>
          </p:nvPr>
        </p:nvSpPr>
        <p:spPr>
          <a:xfrm>
            <a:off x="7010400" y="6586538"/>
            <a:ext cx="2133600" cy="246062"/>
          </a:xfrm>
          <a:prstGeom prst="rect">
            <a:avLst/>
          </a:prstGeom>
          <a:noFill/>
        </p:spPr>
        <p:txBody>
          <a:bodyPr/>
          <a:lstStyle/>
          <a:p>
            <a:fld id="{A99172E0-55B0-4469-9B01-837E2016244F}" type="slidenum">
              <a:rPr lang="en-GB" smtClean="0"/>
              <a:pPr/>
              <a:t>2</a:t>
            </a:fld>
            <a:r>
              <a:rPr lang="en-GB" smtClean="0"/>
              <a:t> / 32</a:t>
            </a:r>
          </a:p>
        </p:txBody>
      </p:sp>
      <p:sp>
        <p:nvSpPr>
          <p:cNvPr id="2" name="TextBox 1"/>
          <p:cNvSpPr txBox="1"/>
          <p:nvPr/>
        </p:nvSpPr>
        <p:spPr>
          <a:xfrm>
            <a:off x="124688" y="2122190"/>
            <a:ext cx="4355058" cy="923330"/>
          </a:xfrm>
          <a:prstGeom prst="rect">
            <a:avLst/>
          </a:prstGeom>
          <a:noFill/>
        </p:spPr>
        <p:txBody>
          <a:bodyPr wrap="square" rtlCol="0">
            <a:spAutoFit/>
          </a:bodyPr>
          <a:lstStyle/>
          <a:p>
            <a:r>
              <a:rPr lang="en-US" b="1" dirty="0" smtClean="0">
                <a:solidFill>
                  <a:srgbClr val="FFFFFF"/>
                </a:solidFill>
                <a:effectLst>
                  <a:outerShdw blurRad="50800" dist="38100" dir="2700000" algn="tl" rotWithShape="0">
                    <a:srgbClr val="000000">
                      <a:alpha val="43000"/>
                    </a:srgbClr>
                  </a:outerShdw>
                </a:effectLst>
              </a:rPr>
              <a:t>The work presented has been developed in the Flood resilience Group at IHE, Netherlands</a:t>
            </a:r>
            <a:endParaRPr lang="en-US" b="1" dirty="0">
              <a:solidFill>
                <a:srgbClr val="FFFFFF"/>
              </a:solidFill>
              <a:effectLst>
                <a:outerShdw blurRad="50800" dist="38100" dir="2700000" algn="tl" rotWithShape="0">
                  <a:srgbClr val="000000">
                    <a:alpha val="43000"/>
                  </a:srgbClr>
                </a:outerShdw>
              </a:effectLst>
            </a:endParaRPr>
          </a:p>
        </p:txBody>
      </p:sp>
      <p:sp>
        <p:nvSpPr>
          <p:cNvPr id="8" name="TextBox 7"/>
          <p:cNvSpPr txBox="1"/>
          <p:nvPr/>
        </p:nvSpPr>
        <p:spPr>
          <a:xfrm>
            <a:off x="4746927" y="4930023"/>
            <a:ext cx="4526945" cy="923330"/>
          </a:xfrm>
          <a:prstGeom prst="rect">
            <a:avLst/>
          </a:prstGeom>
          <a:noFill/>
        </p:spPr>
        <p:txBody>
          <a:bodyPr wrap="square" rtlCol="0">
            <a:spAutoFit/>
          </a:bodyPr>
          <a:lstStyle/>
          <a:p>
            <a:r>
              <a:rPr lang="en-US" b="1" dirty="0" smtClean="0">
                <a:solidFill>
                  <a:srgbClr val="FFFFFF"/>
                </a:solidFill>
                <a:effectLst>
                  <a:outerShdw blurRad="50800" dist="38100" dir="2700000" algn="tl" rotWithShape="0">
                    <a:srgbClr val="000000">
                      <a:alpha val="43000"/>
                    </a:srgbClr>
                  </a:outerShdw>
                </a:effectLst>
              </a:rPr>
              <a:t>And as part of the Co-operative research Centre for Water Sensitive Cities in Melbourne, Australia</a:t>
            </a:r>
            <a:endParaRPr lang="en-US" b="1" dirty="0">
              <a:solidFill>
                <a:srgbClr val="FFFFFF"/>
              </a:solidFill>
              <a:effectLst>
                <a:outerShdw blurRad="50800" dist="38100" dir="2700000" algn="tl" rotWithShape="0">
                  <a:srgbClr val="000000">
                    <a:alpha val="43000"/>
                  </a:srgbClr>
                </a:outerShdw>
              </a:effectLst>
            </a:endParaRPr>
          </a:p>
        </p:txBody>
      </p:sp>
      <p:pic>
        <p:nvPicPr>
          <p:cNvPr id="10" name="Picture 9" descr="CRCWSC_BrandingSlide.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2515253" y="-2437807"/>
            <a:ext cx="1597561" cy="8581904"/>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43661" y="6126163"/>
            <a:ext cx="2310798" cy="508240"/>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46927" y="0"/>
            <a:ext cx="4397073" cy="3260785"/>
          </a:xfrm>
          <a:prstGeom prst="rect">
            <a:avLst/>
          </a:prstGeom>
        </p:spPr>
      </p:pic>
      <p:pic>
        <p:nvPicPr>
          <p:cNvPr id="14" name="Herdsman Lake.jpg" descr="Herdsman Lake.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8" y="3260785"/>
            <a:ext cx="4747645" cy="3560733"/>
          </a:xfrm>
          <a:prstGeom prst="rect">
            <a:avLst/>
          </a:prstGeom>
          <a:ln w="12700">
            <a:miter lim="400000"/>
          </a:ln>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 y="5965885"/>
            <a:ext cx="1378317" cy="752331"/>
          </a:xfrm>
          <a:prstGeom prst="rect">
            <a:avLst/>
          </a:prstGeom>
          <a:solidFill>
            <a:schemeClr val="bg1"/>
          </a:solidFill>
        </p:spPr>
      </p:pic>
    </p:spTree>
    <p:extLst>
      <p:ext uri="{BB962C8B-B14F-4D97-AF65-F5344CB8AC3E}">
        <p14:creationId xmlns:p14="http://schemas.microsoft.com/office/powerpoint/2010/main" val="176002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a:t>
            </a:r>
            <a:r>
              <a:rPr lang="en-US" dirty="0" smtClean="0"/>
              <a:t>the MLS apply to drought planning?</a:t>
            </a:r>
            <a:endParaRPr lang="en-US" dirty="0"/>
          </a:p>
        </p:txBody>
      </p:sp>
      <p:sp>
        <p:nvSpPr>
          <p:cNvPr id="3" name="Content Placeholder 2"/>
          <p:cNvSpPr>
            <a:spLocks noGrp="1"/>
          </p:cNvSpPr>
          <p:nvPr>
            <p:ph idx="1"/>
          </p:nvPr>
        </p:nvSpPr>
        <p:spPr>
          <a:xfrm>
            <a:off x="457199" y="1600200"/>
            <a:ext cx="3890513" cy="4525963"/>
          </a:xfrm>
        </p:spPr>
        <p:txBody>
          <a:bodyPr/>
          <a:lstStyle/>
          <a:p>
            <a:r>
              <a:rPr lang="en-US" dirty="0" smtClean="0"/>
              <a:t>Cases examined for Melbourne</a:t>
            </a:r>
            <a:r>
              <a:rPr lang="en-US" smtClean="0"/>
              <a:t>, Sydney and Adelaide</a:t>
            </a:r>
            <a:endParaRPr lang="en-US"/>
          </a:p>
        </p:txBody>
      </p:sp>
      <p:sp>
        <p:nvSpPr>
          <p:cNvPr id="4" name="Rectangle 3"/>
          <p:cNvSpPr/>
          <p:nvPr/>
        </p:nvSpPr>
        <p:spPr>
          <a:xfrm>
            <a:off x="3830128" y="3396273"/>
            <a:ext cx="4856672" cy="2031325"/>
          </a:xfrm>
          <a:prstGeom prst="rect">
            <a:avLst/>
          </a:prstGeom>
        </p:spPr>
        <p:txBody>
          <a:bodyPr wrap="square">
            <a:spAutoFit/>
          </a:bodyPr>
          <a:lstStyle/>
          <a:p>
            <a:r>
              <a:rPr lang="en-US" i="1" dirty="0" err="1"/>
              <a:t>Rijke</a:t>
            </a:r>
            <a:r>
              <a:rPr lang="en-US" i="1" dirty="0"/>
              <a:t>, J., Smith, J.V., </a:t>
            </a:r>
            <a:r>
              <a:rPr lang="en-US" i="1" dirty="0" err="1"/>
              <a:t>Gersonius</a:t>
            </a:r>
            <a:r>
              <a:rPr lang="en-US" i="1" dirty="0"/>
              <a:t>, B., </a:t>
            </a:r>
            <a:r>
              <a:rPr lang="en-US" i="1" dirty="0" err="1"/>
              <a:t>Herk</a:t>
            </a:r>
            <a:r>
              <a:rPr lang="en-US" i="1" dirty="0"/>
              <a:t>, </a:t>
            </a:r>
            <a:r>
              <a:rPr lang="en-US" i="1" dirty="0" err="1"/>
              <a:t>S.v</a:t>
            </a:r>
            <a:r>
              <a:rPr lang="en-US" i="1" dirty="0"/>
              <a:t>., </a:t>
            </a:r>
            <a:r>
              <a:rPr lang="en-US" i="1" dirty="0" err="1"/>
              <a:t>Pathirana</a:t>
            </a:r>
            <a:r>
              <a:rPr lang="en-US" i="1" dirty="0"/>
              <a:t>, A., Ashley, R., Wong, T., </a:t>
            </a:r>
            <a:r>
              <a:rPr lang="en-US" i="1" dirty="0" err="1"/>
              <a:t>Zevenbergen</a:t>
            </a:r>
            <a:r>
              <a:rPr lang="en-US" i="1" dirty="0"/>
              <a:t>, C. (2014). </a:t>
            </a:r>
            <a:r>
              <a:rPr lang="en-US" i="1" dirty="0" err="1"/>
              <a:t>Operationalising</a:t>
            </a:r>
            <a:r>
              <a:rPr lang="en-US" i="1" dirty="0"/>
              <a:t> resilience to drought: multi-layered safety for flooding applied to droughts. Journal of Hydrology, 519, 2652-2659 </a:t>
            </a:r>
            <a:r>
              <a:rPr lang="en-US" i="1" dirty="0" err="1"/>
              <a:t>doi</a:t>
            </a:r>
            <a:r>
              <a:rPr lang="en-US" i="1" dirty="0"/>
              <a:t>: http://</a:t>
            </a:r>
            <a:r>
              <a:rPr lang="en-US" i="1" dirty="0" err="1"/>
              <a:t>dx.doi.org</a:t>
            </a:r>
            <a:r>
              <a:rPr lang="en-US" i="1" dirty="0"/>
              <a:t>/10.1016/j.jhydrol.2014.09.031</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7173" y="3465521"/>
            <a:ext cx="2932981" cy="1962077"/>
          </a:xfrm>
          <a:prstGeom prst="rect">
            <a:avLst/>
          </a:prstGeom>
        </p:spPr>
      </p:pic>
    </p:spTree>
    <p:extLst>
      <p:ext uri="{BB962C8B-B14F-4D97-AF65-F5344CB8AC3E}">
        <p14:creationId xmlns:p14="http://schemas.microsoft.com/office/powerpoint/2010/main" val="21343418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Maximising value from water beyond flood and </a:t>
            </a:r>
            <a:r>
              <a:rPr lang="en-US" dirty="0" smtClean="0"/>
              <a:t>drought resilience</a:t>
            </a:r>
            <a:endParaRPr lang="en-US" dirty="0"/>
          </a:p>
        </p:txBody>
      </p:sp>
      <p:sp>
        <p:nvSpPr>
          <p:cNvPr id="3" name="Content Placeholder 2"/>
          <p:cNvSpPr>
            <a:spLocks noGrp="1"/>
          </p:cNvSpPr>
          <p:nvPr>
            <p:ph idx="1"/>
          </p:nvPr>
        </p:nvSpPr>
        <p:spPr>
          <a:xfrm>
            <a:off x="319178" y="4467030"/>
            <a:ext cx="4442604" cy="1623219"/>
          </a:xfrm>
        </p:spPr>
        <p:txBody>
          <a:bodyPr>
            <a:normAutofit lnSpcReduction="10000"/>
          </a:bodyPr>
          <a:lstStyle/>
          <a:p>
            <a:r>
              <a:rPr lang="en-US" sz="2400" dirty="0" smtClean="0"/>
              <a:t>Clear that liveability can be enhanced</a:t>
            </a:r>
          </a:p>
          <a:p>
            <a:r>
              <a:rPr lang="en-US" sz="2400" dirty="0" smtClean="0"/>
              <a:t>New tools to account for this emerging</a:t>
            </a:r>
            <a:endParaRPr lang="en-US" sz="2400" dirty="0"/>
          </a:p>
        </p:txBody>
      </p:sp>
      <p:sp>
        <p:nvSpPr>
          <p:cNvPr id="4" name="Rectangle 3"/>
          <p:cNvSpPr/>
          <p:nvPr/>
        </p:nvSpPr>
        <p:spPr>
          <a:xfrm>
            <a:off x="4287329" y="4467030"/>
            <a:ext cx="4572000" cy="1477328"/>
          </a:xfrm>
          <a:prstGeom prst="rect">
            <a:avLst/>
          </a:prstGeom>
        </p:spPr>
        <p:txBody>
          <a:bodyPr>
            <a:spAutoFit/>
          </a:bodyPr>
          <a:lstStyle/>
          <a:p>
            <a:r>
              <a:rPr lang="en-US" i="1" dirty="0" err="1"/>
              <a:t>Gersonius</a:t>
            </a:r>
            <a:r>
              <a:rPr lang="en-US" i="1" dirty="0"/>
              <a:t> B., </a:t>
            </a:r>
            <a:r>
              <a:rPr lang="en-US" i="1" dirty="0" err="1"/>
              <a:t>Rijke</a:t>
            </a:r>
            <a:r>
              <a:rPr lang="en-US" i="1" dirty="0"/>
              <a:t> J., Ashley R M., </a:t>
            </a:r>
            <a:r>
              <a:rPr lang="en-US" i="1" dirty="0" err="1"/>
              <a:t>Bloemen</a:t>
            </a:r>
            <a:r>
              <a:rPr lang="en-US" i="1" dirty="0"/>
              <a:t> P., </a:t>
            </a:r>
            <a:r>
              <a:rPr lang="en-US" i="1" dirty="0" err="1"/>
              <a:t>Kelder</a:t>
            </a:r>
            <a:r>
              <a:rPr lang="en-US" i="1" dirty="0"/>
              <a:t> E., </a:t>
            </a:r>
            <a:r>
              <a:rPr lang="en-US" i="1" dirty="0" err="1"/>
              <a:t>Zevenbergen</a:t>
            </a:r>
            <a:r>
              <a:rPr lang="en-US" i="1" dirty="0"/>
              <a:t> C. (2016). Adaptive delta management for flood risk and resilience in Dordrecht, the Netherlands. Natural Hazards, 2: 201-216.</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8587" y="1732980"/>
            <a:ext cx="5006390" cy="2734050"/>
          </a:xfrm>
          <a:prstGeom prst="rect">
            <a:avLst/>
          </a:prstGeom>
        </p:spPr>
      </p:pic>
    </p:spTree>
    <p:extLst>
      <p:ext uri="{BB962C8B-B14F-4D97-AF65-F5344CB8AC3E}">
        <p14:creationId xmlns:p14="http://schemas.microsoft.com/office/powerpoint/2010/main" val="20308772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Afbeelding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403350"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el 1"/>
          <p:cNvSpPr>
            <a:spLocks noGrp="1"/>
          </p:cNvSpPr>
          <p:nvPr>
            <p:ph type="title"/>
          </p:nvPr>
        </p:nvSpPr>
        <p:spPr>
          <a:xfrm>
            <a:off x="1501775" y="236538"/>
            <a:ext cx="5867400" cy="1093787"/>
          </a:xfrm>
        </p:spPr>
        <p:txBody>
          <a:bodyPr anchor="b">
            <a:normAutofit fontScale="90000"/>
          </a:bodyPr>
          <a:lstStyle/>
          <a:p>
            <a:r>
              <a:rPr lang="en-US" altLang="nl-NL" sz="3600" b="1" dirty="0" smtClean="0">
                <a:solidFill>
                  <a:srgbClr val="0064AF"/>
                </a:solidFill>
                <a:ea typeface="Calibri" charset="0"/>
                <a:cs typeface="Calibri" charset="0"/>
              </a:rPr>
              <a:t>Mainstreaming (piggy backing)</a:t>
            </a:r>
            <a:r>
              <a:rPr lang="en-US" altLang="nl-NL" sz="3600" b="1" dirty="0">
                <a:solidFill>
                  <a:srgbClr val="0064AF"/>
                </a:solidFill>
                <a:ea typeface="Calibri" charset="0"/>
                <a:cs typeface="Calibri" charset="0"/>
              </a:rPr>
              <a:t/>
            </a:r>
            <a:br>
              <a:rPr lang="en-US" altLang="nl-NL" sz="3600" b="1" dirty="0">
                <a:solidFill>
                  <a:srgbClr val="0064AF"/>
                </a:solidFill>
                <a:ea typeface="Calibri" charset="0"/>
                <a:cs typeface="Calibri" charset="0"/>
              </a:rPr>
            </a:br>
            <a:endParaRPr lang="nl-NL" altLang="en-US" sz="3600" b="1" dirty="0">
              <a:solidFill>
                <a:srgbClr val="0064AF"/>
              </a:solidFill>
            </a:endParaRPr>
          </a:p>
        </p:txBody>
      </p:sp>
      <p:pic>
        <p:nvPicPr>
          <p:cNvPr id="21508" name="Afbeelding 2"/>
          <p:cNvPicPr>
            <a:picLocks noChangeAspect="1"/>
          </p:cNvPicPr>
          <p:nvPr/>
        </p:nvPicPr>
        <p:blipFill>
          <a:blip r:embed="rId3" cstate="email">
            <a:extLst>
              <a:ext uri="{28A0092B-C50C-407E-A947-70E740481C1C}">
                <a14:useLocalDpi xmlns:a14="http://schemas.microsoft.com/office/drawing/2010/main"/>
              </a:ext>
            </a:extLst>
          </a:blip>
          <a:srcRect r="-1102"/>
          <a:stretch>
            <a:fillRect/>
          </a:stretch>
        </p:blipFill>
        <p:spPr bwMode="auto">
          <a:xfrm>
            <a:off x="3851275" y="1657350"/>
            <a:ext cx="2584450"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Afbeelding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7250" y="1657350"/>
            <a:ext cx="2487613"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jdelijke aanduiding voor inhoud 15"/>
          <p:cNvSpPr txBox="1">
            <a:spLocks/>
          </p:cNvSpPr>
          <p:nvPr/>
        </p:nvSpPr>
        <p:spPr>
          <a:xfrm>
            <a:off x="701675" y="1158875"/>
            <a:ext cx="5595608" cy="2833688"/>
          </a:xfrm>
          <a:prstGeom prst="rect">
            <a:avLst/>
          </a:prstGeom>
        </p:spPr>
        <p:txBody>
          <a:bodyPr>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buFontTx/>
              <a:buChar char="-"/>
              <a:defRPr/>
            </a:pPr>
            <a:r>
              <a:rPr lang="nl-NL" dirty="0" err="1" smtClean="0">
                <a:solidFill>
                  <a:srgbClr val="0064AF"/>
                </a:solidFill>
              </a:rPr>
              <a:t>Integrating</a:t>
            </a:r>
            <a:r>
              <a:rPr lang="nl-NL" dirty="0" smtClean="0">
                <a:solidFill>
                  <a:srgbClr val="0064AF"/>
                </a:solidFill>
              </a:rPr>
              <a:t> </a:t>
            </a:r>
            <a:r>
              <a:rPr lang="nl-NL" dirty="0" err="1" smtClean="0">
                <a:solidFill>
                  <a:srgbClr val="0064AF"/>
                </a:solidFill>
              </a:rPr>
              <a:t>flood</a:t>
            </a:r>
            <a:r>
              <a:rPr lang="nl-NL" dirty="0" smtClean="0">
                <a:solidFill>
                  <a:srgbClr val="0064AF"/>
                </a:solidFill>
              </a:rPr>
              <a:t> risk </a:t>
            </a:r>
            <a:r>
              <a:rPr lang="nl-NL" dirty="0" err="1" smtClean="0">
                <a:solidFill>
                  <a:srgbClr val="0064AF"/>
                </a:solidFill>
              </a:rPr>
              <a:t>and</a:t>
            </a:r>
            <a:r>
              <a:rPr lang="nl-NL" dirty="0" smtClean="0">
                <a:solidFill>
                  <a:srgbClr val="0064AF"/>
                </a:solidFill>
              </a:rPr>
              <a:t> water management </a:t>
            </a:r>
            <a:r>
              <a:rPr lang="nl-NL" dirty="0" err="1" smtClean="0">
                <a:solidFill>
                  <a:srgbClr val="0064AF"/>
                </a:solidFill>
              </a:rPr>
              <a:t>into</a:t>
            </a:r>
            <a:r>
              <a:rPr lang="nl-NL" dirty="0" smtClean="0">
                <a:solidFill>
                  <a:srgbClr val="0064AF"/>
                </a:solidFill>
              </a:rPr>
              <a:t> </a:t>
            </a:r>
            <a:r>
              <a:rPr lang="nl-NL" dirty="0" err="1" smtClean="0">
                <a:solidFill>
                  <a:srgbClr val="0064AF"/>
                </a:solidFill>
              </a:rPr>
              <a:t>urban</a:t>
            </a:r>
            <a:r>
              <a:rPr lang="nl-NL" dirty="0" smtClean="0">
                <a:solidFill>
                  <a:srgbClr val="0064AF"/>
                </a:solidFill>
              </a:rPr>
              <a:t> design</a:t>
            </a:r>
          </a:p>
          <a:p>
            <a:pPr fontAlgn="auto">
              <a:spcAft>
                <a:spcPts val="0"/>
              </a:spcAft>
              <a:buFontTx/>
              <a:buChar char="-"/>
              <a:defRPr/>
            </a:pPr>
            <a:endParaRPr lang="nl-NL" dirty="0">
              <a:solidFill>
                <a:srgbClr val="0064AF"/>
              </a:solidFill>
            </a:endParaRPr>
          </a:p>
          <a:p>
            <a:pPr fontAlgn="auto">
              <a:spcAft>
                <a:spcPts val="0"/>
              </a:spcAft>
              <a:buFontTx/>
              <a:buChar char="-"/>
              <a:defRPr/>
            </a:pPr>
            <a:endParaRPr lang="nl-NL" dirty="0" smtClean="0">
              <a:solidFill>
                <a:srgbClr val="0064AF"/>
              </a:solidFill>
            </a:endParaRPr>
          </a:p>
          <a:p>
            <a:pPr fontAlgn="auto">
              <a:spcAft>
                <a:spcPts val="0"/>
              </a:spcAft>
              <a:buFontTx/>
              <a:buChar char="-"/>
              <a:defRPr/>
            </a:pPr>
            <a:endParaRPr lang="nl-NL" dirty="0" smtClean="0">
              <a:solidFill>
                <a:srgbClr val="0064AF"/>
              </a:solidFill>
            </a:endParaRPr>
          </a:p>
          <a:p>
            <a:pPr fontAlgn="auto">
              <a:spcAft>
                <a:spcPts val="0"/>
              </a:spcAft>
              <a:buFontTx/>
              <a:buChar char="-"/>
              <a:defRPr/>
            </a:pPr>
            <a:endParaRPr lang="nl-NL" dirty="0" smtClean="0">
              <a:solidFill>
                <a:srgbClr val="0064AF"/>
              </a:solidFill>
            </a:endParaRPr>
          </a:p>
          <a:p>
            <a:pPr fontAlgn="auto">
              <a:spcAft>
                <a:spcPts val="0"/>
              </a:spcAft>
              <a:buFontTx/>
              <a:buChar char="-"/>
              <a:defRPr/>
            </a:pPr>
            <a:endParaRPr lang="nl-NL" dirty="0" smtClean="0">
              <a:solidFill>
                <a:srgbClr val="0064AF"/>
              </a:solidFill>
            </a:endParaRPr>
          </a:p>
          <a:p>
            <a:pPr fontAlgn="auto">
              <a:spcAft>
                <a:spcPts val="0"/>
              </a:spcAft>
              <a:buFontTx/>
              <a:buChar char="-"/>
              <a:defRPr/>
            </a:pPr>
            <a:endParaRPr lang="nl-NL" dirty="0" smtClean="0">
              <a:solidFill>
                <a:srgbClr val="0064AF"/>
              </a:solidFill>
            </a:endParaRPr>
          </a:p>
          <a:p>
            <a:pPr fontAlgn="auto">
              <a:spcAft>
                <a:spcPts val="0"/>
              </a:spcAft>
              <a:buFontTx/>
              <a:buChar char="-"/>
              <a:defRPr/>
            </a:pPr>
            <a:endParaRPr lang="nl-NL" dirty="0" smtClean="0">
              <a:solidFill>
                <a:srgbClr val="0064AF"/>
              </a:solidFill>
            </a:endParaRPr>
          </a:p>
          <a:p>
            <a:pPr marL="0" indent="0" fontAlgn="auto">
              <a:spcAft>
                <a:spcPts val="0"/>
              </a:spcAft>
              <a:buFont typeface="Arial" panose="020B0604020202020204" pitchFamily="34" charset="0"/>
              <a:buNone/>
              <a:defRPr/>
            </a:pPr>
            <a:endParaRPr lang="nl-NL" sz="1000" dirty="0" smtClean="0">
              <a:solidFill>
                <a:srgbClr val="0064AF"/>
              </a:solidFill>
            </a:endParaRPr>
          </a:p>
          <a:p>
            <a:pPr marL="0" indent="0" fontAlgn="auto">
              <a:spcAft>
                <a:spcPts val="0"/>
              </a:spcAft>
              <a:buFont typeface="Arial" panose="020B0604020202020204" pitchFamily="34" charset="0"/>
              <a:buNone/>
              <a:defRPr/>
            </a:pPr>
            <a:endParaRPr lang="nl-NL" dirty="0" smtClean="0">
              <a:solidFill>
                <a:srgbClr val="0064AF"/>
              </a:solidFill>
            </a:endParaRPr>
          </a:p>
          <a:p>
            <a:pPr marL="0" indent="0" fontAlgn="auto">
              <a:spcAft>
                <a:spcPts val="0"/>
              </a:spcAft>
              <a:buFont typeface="Arial" panose="020B0604020202020204" pitchFamily="34" charset="0"/>
              <a:buNone/>
              <a:defRPr/>
            </a:pPr>
            <a:r>
              <a:rPr lang="nl-NL" dirty="0" smtClean="0">
                <a:solidFill>
                  <a:srgbClr val="0064AF"/>
                </a:solidFill>
              </a:rPr>
              <a:t>- </a:t>
            </a:r>
            <a:r>
              <a:rPr lang="nl-NL" dirty="0" err="1" smtClean="0">
                <a:solidFill>
                  <a:srgbClr val="0064AF"/>
                </a:solidFill>
              </a:rPr>
              <a:t>Mainstreaming</a:t>
            </a:r>
            <a:r>
              <a:rPr lang="nl-NL" dirty="0">
                <a:solidFill>
                  <a:srgbClr val="0064AF"/>
                </a:solidFill>
              </a:rPr>
              <a:t> </a:t>
            </a:r>
            <a:r>
              <a:rPr lang="nl-NL" dirty="0" smtClean="0">
                <a:solidFill>
                  <a:srgbClr val="0064AF"/>
                </a:solidFill>
              </a:rPr>
              <a:t>(</a:t>
            </a:r>
            <a:r>
              <a:rPr lang="nl-NL" dirty="0" err="1" smtClean="0">
                <a:solidFill>
                  <a:srgbClr val="0064AF"/>
                </a:solidFill>
              </a:rPr>
              <a:t>connecting</a:t>
            </a:r>
            <a:r>
              <a:rPr lang="nl-NL" dirty="0" smtClean="0">
                <a:solidFill>
                  <a:srgbClr val="0064AF"/>
                </a:solidFill>
              </a:rPr>
              <a:t>) </a:t>
            </a:r>
            <a:r>
              <a:rPr lang="nl-NL" dirty="0" err="1" smtClean="0">
                <a:solidFill>
                  <a:srgbClr val="0064AF"/>
                </a:solidFill>
              </a:rPr>
              <a:t>with</a:t>
            </a:r>
            <a:r>
              <a:rPr lang="nl-NL" dirty="0" smtClean="0">
                <a:solidFill>
                  <a:srgbClr val="0064AF"/>
                </a:solidFill>
              </a:rPr>
              <a:t> </a:t>
            </a:r>
            <a:r>
              <a:rPr lang="nl-NL" dirty="0" err="1" smtClean="0">
                <a:solidFill>
                  <a:srgbClr val="0064AF"/>
                </a:solidFill>
              </a:rPr>
              <a:t>urban</a:t>
            </a:r>
            <a:r>
              <a:rPr lang="nl-NL" dirty="0" smtClean="0">
                <a:solidFill>
                  <a:srgbClr val="0064AF"/>
                </a:solidFill>
              </a:rPr>
              <a:t> (re)development</a:t>
            </a:r>
          </a:p>
          <a:p>
            <a:pPr fontAlgn="auto">
              <a:spcAft>
                <a:spcPts val="0"/>
              </a:spcAft>
              <a:buFontTx/>
              <a:buChar char="-"/>
              <a:defRPr/>
            </a:pPr>
            <a:endParaRPr lang="nl-NL" dirty="0" smtClean="0">
              <a:solidFill>
                <a:srgbClr val="0064AF"/>
              </a:solidFill>
            </a:endParaRPr>
          </a:p>
        </p:txBody>
      </p:sp>
      <p:pic>
        <p:nvPicPr>
          <p:cNvPr id="21511" name="Afbeelding 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9750" y="4365625"/>
            <a:ext cx="8178800" cy="158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74952" y="1330325"/>
            <a:ext cx="2043598" cy="2891884"/>
          </a:xfrm>
          <a:prstGeom prst="rect">
            <a:avLst/>
          </a:prstGeom>
          <a:effectLst>
            <a:innerShdw blurRad="63500" dist="101600" dir="2700000">
              <a:prstClr val="black">
                <a:alpha val="50000"/>
              </a:prstClr>
            </a:innerShdw>
          </a:effectLst>
        </p:spPr>
      </p:pic>
    </p:spTree>
    <p:extLst>
      <p:ext uri="{BB962C8B-B14F-4D97-AF65-F5344CB8AC3E}">
        <p14:creationId xmlns:p14="http://schemas.microsoft.com/office/powerpoint/2010/main" val="16430203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Brought together in the 4RAP model</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04513" y="1262364"/>
            <a:ext cx="5584706" cy="4811314"/>
          </a:xfrm>
          <a:prstGeom prst="rect">
            <a:avLst/>
          </a:prstGeom>
        </p:spPr>
      </p:pic>
    </p:spTree>
    <p:extLst>
      <p:ext uri="{BB962C8B-B14F-4D97-AF65-F5344CB8AC3E}">
        <p14:creationId xmlns:p14="http://schemas.microsoft.com/office/powerpoint/2010/main" val="6440926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Type of measure linked to area characteristics</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6045" y="1759789"/>
            <a:ext cx="8503534" cy="4047916"/>
          </a:xfrm>
          <a:prstGeom prst="rect">
            <a:avLst/>
          </a:prstGeom>
        </p:spPr>
      </p:pic>
    </p:spTree>
    <p:extLst>
      <p:ext uri="{BB962C8B-B14F-4D97-AF65-F5344CB8AC3E}">
        <p14:creationId xmlns:p14="http://schemas.microsoft.com/office/powerpoint/2010/main" val="18889607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revised 3DAs </a:t>
            </a:r>
            <a:r>
              <a:rPr lang="mr-IN" dirty="0" smtClean="0"/>
              <a:t>–</a:t>
            </a:r>
            <a:r>
              <a:rPr lang="en-US" dirty="0" smtClean="0"/>
              <a:t> the 4DA approach</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8000" y="1141176"/>
            <a:ext cx="6290165" cy="5389020"/>
          </a:xfrm>
          <a:prstGeom prst="rect">
            <a:avLst/>
          </a:prstGeom>
        </p:spPr>
      </p:pic>
    </p:spTree>
    <p:extLst>
      <p:ext uri="{BB962C8B-B14F-4D97-AF65-F5344CB8AC3E}">
        <p14:creationId xmlns:p14="http://schemas.microsoft.com/office/powerpoint/2010/main" val="13713272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nl-NL"/>
          </a:p>
        </p:txBody>
      </p:sp>
      <p:pic>
        <p:nvPicPr>
          <p:cNvPr id="8194" name="Picture 2" descr="D:\WORKDIR\EMBRACE_THE_WATER\PICS\20140208waterinthesquare-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183341"/>
            <a:ext cx="9144000" cy="5661488"/>
          </a:xfrm>
          <a:prstGeom prst="rect">
            <a:avLst/>
          </a:prstGeom>
          <a:noFill/>
          <a:extLst>
            <a:ext uri="{909E8E84-426E-40DD-AFC4-6F175D3DCCD1}">
              <a14:hiddenFill xmlns:a14="http://schemas.microsoft.com/office/drawing/2010/main">
                <a:solidFill>
                  <a:srgbClr val="FFFFFF"/>
                </a:solidFill>
              </a14:hiddenFill>
            </a:ext>
          </a:extLst>
        </p:spPr>
      </p:pic>
      <p:pic>
        <p:nvPicPr>
          <p:cNvPr id="14" name="Afbeelding 10" descr="RCI_logoDef09-05-07.ep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5"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6" name="Oval 15"/>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8" name="Oval 17"/>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pic>
        <p:nvPicPr>
          <p:cNvPr id="20" name="Picture 19" descr="CRC-WSC_logo_standard-grey.png"/>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23" name="Rectangle 6"/>
          <p:cNvSpPr>
            <a:spLocks/>
          </p:cNvSpPr>
          <p:nvPr/>
        </p:nvSpPr>
        <p:spPr bwMode="auto">
          <a:xfrm rot="10800000" flipV="1">
            <a:off x="2555776" y="1916700"/>
            <a:ext cx="6256337" cy="565654"/>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400" b="1" dirty="0">
                <a:solidFill>
                  <a:schemeClr val="bg1"/>
                </a:solidFill>
                <a:latin typeface="+mj-lt"/>
                <a:ea typeface="MS PGothic" pitchFamily="34" charset="-128"/>
                <a:cs typeface="Arial" pitchFamily="34" charset="0"/>
                <a:sym typeface="Arial Black" pitchFamily="34" charset="0"/>
              </a:rPr>
              <a:t>WATER </a:t>
            </a:r>
            <a:r>
              <a:rPr lang="en-US" sz="2400" b="1" dirty="0" smtClean="0">
                <a:solidFill>
                  <a:schemeClr val="bg1"/>
                </a:solidFill>
                <a:latin typeface="+mj-lt"/>
                <a:ea typeface="MS PGothic" pitchFamily="34" charset="-128"/>
                <a:cs typeface="Arial" pitchFamily="34" charset="0"/>
                <a:sym typeface="Arial Black" pitchFamily="34" charset="0"/>
              </a:rPr>
              <a:t>SQUARE BENTHEMPLEIN</a:t>
            </a:r>
            <a:endParaRPr lang="en-US" sz="2400" b="1" dirty="0">
              <a:solidFill>
                <a:schemeClr val="bg1"/>
              </a:solidFill>
              <a:latin typeface="+mj-lt"/>
              <a:ea typeface="MS PGothic" pitchFamily="34" charset="-128"/>
              <a:cs typeface="Arial" pitchFamily="34" charset="0"/>
              <a:sym typeface="Arial Black" pitchFamily="34" charset="0"/>
            </a:endParaRPr>
          </a:p>
        </p:txBody>
      </p:sp>
      <p:sp>
        <p:nvSpPr>
          <p:cNvPr id="25"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Events: Developing Multiple benefits</a:t>
            </a:r>
            <a:endParaRPr lang="en-US" b="1" dirty="0">
              <a:solidFill>
                <a:srgbClr val="007D85"/>
              </a:solidFill>
              <a:effectLst>
                <a:glow rad="139700">
                  <a:schemeClr val="bg1"/>
                </a:glow>
              </a:effectLst>
            </a:endParaRPr>
          </a:p>
        </p:txBody>
      </p:sp>
      <p:sp>
        <p:nvSpPr>
          <p:cNvPr id="24" name="TextBox 23"/>
          <p:cNvSpPr txBox="1"/>
          <p:nvPr/>
        </p:nvSpPr>
        <p:spPr>
          <a:xfrm>
            <a:off x="0" y="4622898"/>
            <a:ext cx="7906198" cy="1323439"/>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Disconnects </a:t>
            </a:r>
            <a:r>
              <a:rPr lang="en-GB" sz="2000" b="1" dirty="0" err="1" smtClean="0">
                <a:solidFill>
                  <a:srgbClr val="005C62"/>
                </a:solidFill>
              </a:rPr>
              <a:t>stormwater</a:t>
            </a:r>
            <a:r>
              <a:rPr lang="en-GB" sz="2000" b="1" dirty="0" smtClean="0">
                <a:solidFill>
                  <a:srgbClr val="005C62"/>
                </a:solidFill>
              </a:rPr>
              <a:t> from adjacent roofs (day-to-day);</a:t>
            </a:r>
          </a:p>
          <a:p>
            <a:pPr marL="285750" indent="-285750">
              <a:buFont typeface="Arial" panose="020B0604020202020204" pitchFamily="34" charset="0"/>
              <a:buChar char="•"/>
            </a:pPr>
            <a:r>
              <a:rPr lang="en-GB" sz="2000" b="1" dirty="0" smtClean="0">
                <a:solidFill>
                  <a:srgbClr val="005C62"/>
                </a:solidFill>
              </a:rPr>
              <a:t>Creates a peak storage (design events);</a:t>
            </a:r>
          </a:p>
          <a:p>
            <a:pPr marL="285750" indent="-285750">
              <a:buFont typeface="Arial" panose="020B0604020202020204" pitchFamily="34" charset="0"/>
              <a:buChar char="•"/>
            </a:pPr>
            <a:r>
              <a:rPr lang="en-GB" sz="2000" b="1" dirty="0" smtClean="0">
                <a:solidFill>
                  <a:srgbClr val="005C62"/>
                </a:solidFill>
              </a:rPr>
              <a:t>Design in collaboration with students, i.e. end-users (multiple benefits);</a:t>
            </a:r>
          </a:p>
        </p:txBody>
      </p:sp>
      <p:sp>
        <p:nvSpPr>
          <p:cNvPr id="21" name="TextBox 20"/>
          <p:cNvSpPr txBox="1"/>
          <p:nvPr/>
        </p:nvSpPr>
        <p:spPr>
          <a:xfrm>
            <a:off x="4389" y="1169816"/>
            <a:ext cx="2367379" cy="276999"/>
          </a:xfrm>
          <a:prstGeom prst="rect">
            <a:avLst/>
          </a:prstGeom>
          <a:noFill/>
        </p:spPr>
        <p:txBody>
          <a:bodyPr wrap="none" rtlCol="0">
            <a:spAutoFit/>
          </a:bodyPr>
          <a:lstStyle/>
          <a:p>
            <a:r>
              <a:rPr lang="en-US" sz="1200" b="1" dirty="0" smtClean="0">
                <a:solidFill>
                  <a:srgbClr val="000000"/>
                </a:solidFill>
              </a:rPr>
              <a:t>Design: De </a:t>
            </a:r>
            <a:r>
              <a:rPr lang="en-US" sz="1200" b="1" dirty="0" err="1" smtClean="0">
                <a:solidFill>
                  <a:srgbClr val="000000"/>
                </a:solidFill>
              </a:rPr>
              <a:t>Urbanisten</a:t>
            </a:r>
            <a:r>
              <a:rPr lang="en-US" sz="1200" b="1" dirty="0" smtClean="0">
                <a:solidFill>
                  <a:srgbClr val="000000"/>
                </a:solidFill>
              </a:rPr>
              <a:t>, Rotterdam</a:t>
            </a:r>
            <a:endParaRPr lang="en-US" sz="1200" b="1" dirty="0">
              <a:solidFill>
                <a:srgbClr val="000000"/>
              </a:solidFill>
            </a:endParaRPr>
          </a:p>
        </p:txBody>
      </p:sp>
      <p:sp>
        <p:nvSpPr>
          <p:cNvPr id="22" name="Lijntoelichting 2 4"/>
          <p:cNvSpPr>
            <a:spLocks/>
          </p:cNvSpPr>
          <p:nvPr/>
        </p:nvSpPr>
        <p:spPr bwMode="auto">
          <a:xfrm>
            <a:off x="5227545" y="3749689"/>
            <a:ext cx="1181100" cy="528791"/>
          </a:xfrm>
          <a:prstGeom prst="borderCallout2">
            <a:avLst>
              <a:gd name="adj1" fmla="val 15199"/>
              <a:gd name="adj2" fmla="val -2125"/>
              <a:gd name="adj3" fmla="val 18750"/>
              <a:gd name="adj4" fmla="val -16667"/>
              <a:gd name="adj5" fmla="val 120097"/>
              <a:gd name="adj6" fmla="val -50806"/>
            </a:avLst>
          </a:prstGeom>
          <a:solidFill>
            <a:srgbClr val="007D85"/>
          </a:solidFill>
          <a:ln w="9525">
            <a:solidFill>
              <a:schemeClr val="bg1"/>
            </a:solidFill>
            <a:miter lim="800000"/>
            <a:headEnd/>
            <a:tailEnd/>
          </a:ln>
          <a:effectLst>
            <a:outerShdw blurRad="63500" dist="23000" dir="5400000" rotWithShape="0">
              <a:srgbClr val="000000">
                <a:alpha val="34998"/>
              </a:srgbClr>
            </a:outerShdw>
          </a:effectLst>
        </p:spPr>
        <p:txBody>
          <a:bodyPr anchor="ctr"/>
          <a:lstStyle/>
          <a:p>
            <a:pPr algn="ctr">
              <a:defRPr/>
            </a:pPr>
            <a:r>
              <a:rPr lang="nl-NL" sz="1400" b="1" dirty="0" smtClean="0">
                <a:solidFill>
                  <a:schemeClr val="bg1"/>
                </a:solidFill>
                <a:latin typeface="+mj-lt"/>
                <a:ea typeface="MS PGothic" charset="0"/>
                <a:cs typeface="MS PGothic" charset="0"/>
              </a:rPr>
              <a:t>Peak storage</a:t>
            </a:r>
            <a:endParaRPr lang="nl-NL" sz="1400" b="1" dirty="0">
              <a:solidFill>
                <a:schemeClr val="bg1"/>
              </a:solidFill>
              <a:latin typeface="+mj-lt"/>
              <a:ea typeface="MS PGothic" charset="0"/>
              <a:cs typeface="MS PGothic" charset="0"/>
            </a:endParaRPr>
          </a:p>
        </p:txBody>
      </p:sp>
    </p:spTree>
    <p:extLst>
      <p:ext uri="{BB962C8B-B14F-4D97-AF65-F5344CB8AC3E}">
        <p14:creationId xmlns:p14="http://schemas.microsoft.com/office/powerpoint/2010/main" val="16123272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mage result for benthemplei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1449821"/>
            <a:ext cx="4383742" cy="2922494"/>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1"/>
          </p:nvPr>
        </p:nvSpPr>
        <p:spPr/>
        <p:txBody>
          <a:bodyPr/>
          <a:lstStyle/>
          <a:p>
            <a:endParaRPr lang="nl-NL"/>
          </a:p>
        </p:txBody>
      </p:sp>
      <p:sp>
        <p:nvSpPr>
          <p:cNvPr id="7"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Events: Developing Multiple </a:t>
            </a:r>
            <a:r>
              <a:rPr lang="en-US" b="1" dirty="0">
                <a:solidFill>
                  <a:srgbClr val="007D85"/>
                </a:solidFill>
                <a:effectLst>
                  <a:glow rad="139700">
                    <a:schemeClr val="bg1"/>
                  </a:glow>
                </a:effectLst>
              </a:rPr>
              <a:t>B</a:t>
            </a:r>
            <a:r>
              <a:rPr lang="en-US" b="1" dirty="0" smtClean="0">
                <a:solidFill>
                  <a:srgbClr val="007D85"/>
                </a:solidFill>
                <a:effectLst>
                  <a:glow rad="139700">
                    <a:schemeClr val="bg1"/>
                  </a:glow>
                </a:effectLst>
              </a:rPr>
              <a:t>enefits</a:t>
            </a:r>
            <a:endParaRPr lang="en-US" b="1" dirty="0">
              <a:solidFill>
                <a:srgbClr val="007D85"/>
              </a:solidFill>
              <a:effectLst>
                <a:glow rad="139700">
                  <a:schemeClr val="bg1"/>
                </a:glow>
              </a:effectLst>
            </a:endParaRPr>
          </a:p>
        </p:txBody>
      </p:sp>
      <p:pic>
        <p:nvPicPr>
          <p:cNvPr id="7174" name="Picture 6" descr="http://www.urbanisten.nl/wp/wp-content/uploads/URBANISTEN_Watersquare-Benthemplein-2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05678" y="1447414"/>
            <a:ext cx="4834195" cy="2644824"/>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https://www.straatbeeld.nl/static/site/img/module/gallery/photoalbum/19265/36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 y="3864863"/>
            <a:ext cx="9144001" cy="2993137"/>
          </a:xfrm>
          <a:prstGeom prst="rect">
            <a:avLst/>
          </a:prstGeom>
          <a:noFill/>
          <a:extLst>
            <a:ext uri="{909E8E84-426E-40DD-AFC4-6F175D3DCCD1}">
              <a14:hiddenFill xmlns:a14="http://schemas.microsoft.com/office/drawing/2010/main">
                <a:solidFill>
                  <a:srgbClr val="FFFFFF"/>
                </a:solidFill>
              </a14:hiddenFill>
            </a:ext>
          </a:extLst>
        </p:spPr>
      </p:pic>
      <p:pic>
        <p:nvPicPr>
          <p:cNvPr id="14"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5"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6" name="Oval 15"/>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8" name="Oval 17"/>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pic>
        <p:nvPicPr>
          <p:cNvPr id="20" name="Picture 19" descr="CRC-WSC_logo_standard-grey.png"/>
          <p:cNvPicPr>
            <a:picLocks noChangeAspect="1"/>
          </p:cNvPicPr>
          <p:nvPr/>
        </p:nvPicPr>
        <p:blipFill>
          <a:blip r:embed="rId6"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21" name="Oval 20"/>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23" name="TextBox 22"/>
          <p:cNvSpPr txBox="1"/>
          <p:nvPr/>
        </p:nvSpPr>
        <p:spPr>
          <a:xfrm>
            <a:off x="4389" y="1449821"/>
            <a:ext cx="2367379" cy="276999"/>
          </a:xfrm>
          <a:prstGeom prst="rect">
            <a:avLst/>
          </a:prstGeom>
          <a:noFill/>
        </p:spPr>
        <p:txBody>
          <a:bodyPr wrap="none" rtlCol="0">
            <a:spAutoFit/>
          </a:bodyPr>
          <a:lstStyle/>
          <a:p>
            <a:r>
              <a:rPr lang="en-US" sz="1200" b="1" dirty="0" smtClean="0">
                <a:solidFill>
                  <a:schemeClr val="bg1"/>
                </a:solidFill>
              </a:rPr>
              <a:t>Design: De </a:t>
            </a:r>
            <a:r>
              <a:rPr lang="en-US" sz="1200" b="1" dirty="0" err="1" smtClean="0">
                <a:solidFill>
                  <a:schemeClr val="bg1"/>
                </a:solidFill>
              </a:rPr>
              <a:t>Urbanisten</a:t>
            </a:r>
            <a:r>
              <a:rPr lang="en-US" sz="1200" b="1" dirty="0" smtClean="0">
                <a:solidFill>
                  <a:schemeClr val="bg1"/>
                </a:solidFill>
              </a:rPr>
              <a:t>, Rotterdam</a:t>
            </a:r>
            <a:endParaRPr lang="en-US" sz="1200" b="1" dirty="0">
              <a:solidFill>
                <a:schemeClr val="bg1"/>
              </a:solidFill>
            </a:endParaRPr>
          </a:p>
        </p:txBody>
      </p:sp>
    </p:spTree>
    <p:extLst>
      <p:ext uri="{BB962C8B-B14F-4D97-AF65-F5344CB8AC3E}">
        <p14:creationId xmlns:p14="http://schemas.microsoft.com/office/powerpoint/2010/main" val="14350799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D:\WORKDIR\EMBRACE_THE_WATER\PICS\bellamyplein_rdam.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1417638"/>
            <a:ext cx="9144208" cy="5440361"/>
          </a:xfrm>
          <a:prstGeom prst="rect">
            <a:avLst/>
          </a:prstGeom>
          <a:noFill/>
          <a:extLst>
            <a:ext uri="{909E8E84-426E-40DD-AFC4-6F175D3DCCD1}">
              <a14:hiddenFill xmlns:a14="http://schemas.microsoft.com/office/drawing/2010/main">
                <a:solidFill>
                  <a:srgbClr val="FFFFFF"/>
                </a:solidFill>
              </a14:hiddenFill>
            </a:ext>
          </a:extLst>
        </p:spPr>
      </p:pic>
      <p:sp>
        <p:nvSpPr>
          <p:cNvPr id="18" name="Lijntoelichting 2 4"/>
          <p:cNvSpPr>
            <a:spLocks/>
          </p:cNvSpPr>
          <p:nvPr/>
        </p:nvSpPr>
        <p:spPr bwMode="auto">
          <a:xfrm>
            <a:off x="2188467" y="3365641"/>
            <a:ext cx="1181100" cy="528791"/>
          </a:xfrm>
          <a:prstGeom prst="borderCallout2">
            <a:avLst>
              <a:gd name="adj1" fmla="val 15199"/>
              <a:gd name="adj2" fmla="val -2125"/>
              <a:gd name="adj3" fmla="val 18750"/>
              <a:gd name="adj4" fmla="val -16667"/>
              <a:gd name="adj5" fmla="val 120097"/>
              <a:gd name="adj6" fmla="val -50806"/>
            </a:avLst>
          </a:prstGeom>
          <a:solidFill>
            <a:srgbClr val="007D85"/>
          </a:solidFill>
          <a:ln w="9525">
            <a:solidFill>
              <a:schemeClr val="bg1"/>
            </a:solidFill>
            <a:miter lim="800000"/>
            <a:headEnd/>
            <a:tailEnd/>
          </a:ln>
          <a:effectLst>
            <a:outerShdw blurRad="63500" dist="23000" dir="5400000" rotWithShape="0">
              <a:srgbClr val="000000">
                <a:alpha val="34998"/>
              </a:srgbClr>
            </a:outerShdw>
          </a:effectLst>
        </p:spPr>
        <p:txBody>
          <a:bodyPr anchor="ctr"/>
          <a:lstStyle/>
          <a:p>
            <a:pPr algn="ctr">
              <a:defRPr/>
            </a:pPr>
            <a:r>
              <a:rPr lang="nl-NL" sz="1400" b="1" dirty="0" smtClean="0">
                <a:solidFill>
                  <a:schemeClr val="bg1"/>
                </a:solidFill>
                <a:latin typeface="+mj-lt"/>
                <a:ea typeface="MS PGothic" charset="0"/>
                <a:cs typeface="MS PGothic" charset="0"/>
              </a:rPr>
              <a:t>Community garden</a:t>
            </a:r>
            <a:endParaRPr lang="nl-NL" sz="1400" b="1" dirty="0">
              <a:solidFill>
                <a:schemeClr val="bg1"/>
              </a:solidFill>
              <a:latin typeface="+mj-lt"/>
              <a:ea typeface="MS PGothic" charset="0"/>
              <a:cs typeface="MS PGothic" charset="0"/>
            </a:endParaRPr>
          </a:p>
        </p:txBody>
      </p:sp>
      <p:pic>
        <p:nvPicPr>
          <p:cNvPr id="9218" name="Picture 2" descr="D:\WORKDIR\EMBRACE_THE_WATER\PICS\bellamyplein0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334" y="1433164"/>
            <a:ext cx="9144207" cy="54403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Events: Developing Multiple </a:t>
            </a:r>
            <a:r>
              <a:rPr lang="en-US" b="1" dirty="0">
                <a:solidFill>
                  <a:srgbClr val="007D85"/>
                </a:solidFill>
                <a:effectLst>
                  <a:glow rad="139700">
                    <a:schemeClr val="bg1"/>
                  </a:glow>
                </a:effectLst>
              </a:rPr>
              <a:t>B</a:t>
            </a:r>
            <a:r>
              <a:rPr lang="en-US" b="1" dirty="0" smtClean="0">
                <a:solidFill>
                  <a:srgbClr val="007D85"/>
                </a:solidFill>
                <a:effectLst>
                  <a:glow rad="139700">
                    <a:schemeClr val="bg1"/>
                  </a:glow>
                </a:effectLst>
              </a:rPr>
              <a:t>enefits</a:t>
            </a:r>
            <a:endParaRPr lang="en-US" b="1" dirty="0">
              <a:solidFill>
                <a:srgbClr val="007D85"/>
              </a:solidFill>
              <a:effectLst>
                <a:glow rad="139700">
                  <a:schemeClr val="bg1"/>
                </a:glow>
              </a:effectLst>
            </a:endParaRPr>
          </a:p>
        </p:txBody>
      </p:sp>
      <p:sp>
        <p:nvSpPr>
          <p:cNvPr id="2" name="Footer Placeholder 1"/>
          <p:cNvSpPr>
            <a:spLocks noGrp="1"/>
          </p:cNvSpPr>
          <p:nvPr>
            <p:ph type="ftr" sz="quarter" idx="11"/>
          </p:nvPr>
        </p:nvSpPr>
        <p:spPr/>
        <p:txBody>
          <a:bodyPr/>
          <a:lstStyle/>
          <a:p>
            <a:endParaRPr lang="nl-NL"/>
          </a:p>
        </p:txBody>
      </p:sp>
      <p:pic>
        <p:nvPicPr>
          <p:cNvPr id="5" name="Picture 4" descr="CRC-WSC_logo_standard-grey.png"/>
          <p:cNvPicPr>
            <a:picLocks noChangeAspect="1"/>
          </p:cNvPicPr>
          <p:nvPr/>
        </p:nvPicPr>
        <p:blipFill>
          <a:blip r:embed="rId5"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pic>
        <p:nvPicPr>
          <p:cNvPr id="7" name="Afbeelding 10" descr="RCI_logoDef09-05-07.eps"/>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8"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9" name="Oval 8"/>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1" name="Oval 10"/>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3" name="Oval 12"/>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15" name="Rectangle 6"/>
          <p:cNvSpPr>
            <a:spLocks/>
          </p:cNvSpPr>
          <p:nvPr/>
        </p:nvSpPr>
        <p:spPr bwMode="auto">
          <a:xfrm rot="10800000" flipV="1">
            <a:off x="2555776" y="1896489"/>
            <a:ext cx="6256337" cy="606076"/>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400" b="1" dirty="0">
                <a:solidFill>
                  <a:schemeClr val="bg1"/>
                </a:solidFill>
                <a:latin typeface="+mj-lt"/>
                <a:ea typeface="MS PGothic" pitchFamily="34" charset="-128"/>
                <a:cs typeface="Arial" pitchFamily="34" charset="0"/>
                <a:sym typeface="Arial Black" pitchFamily="34" charset="0"/>
              </a:rPr>
              <a:t>WATER </a:t>
            </a:r>
            <a:r>
              <a:rPr lang="en-US" sz="2400" b="1" dirty="0" smtClean="0">
                <a:solidFill>
                  <a:schemeClr val="bg1"/>
                </a:solidFill>
                <a:latin typeface="+mj-lt"/>
                <a:ea typeface="MS PGothic" pitchFamily="34" charset="-128"/>
                <a:cs typeface="Arial" pitchFamily="34" charset="0"/>
                <a:sym typeface="Arial Black" pitchFamily="34" charset="0"/>
              </a:rPr>
              <a:t>SQUARE BELLAMYPLEIN</a:t>
            </a:r>
            <a:endParaRPr lang="en-US" sz="2400" b="1" dirty="0">
              <a:solidFill>
                <a:schemeClr val="bg1"/>
              </a:solidFill>
              <a:latin typeface="+mj-lt"/>
              <a:ea typeface="MS PGothic" pitchFamily="34" charset="-128"/>
              <a:cs typeface="Arial" pitchFamily="34" charset="0"/>
              <a:sym typeface="Arial Black" pitchFamily="34" charset="0"/>
            </a:endParaRPr>
          </a:p>
        </p:txBody>
      </p:sp>
      <p:sp>
        <p:nvSpPr>
          <p:cNvPr id="16" name="TextBox 15"/>
          <p:cNvSpPr txBox="1"/>
          <p:nvPr/>
        </p:nvSpPr>
        <p:spPr>
          <a:xfrm>
            <a:off x="4389" y="1449821"/>
            <a:ext cx="2074350" cy="276999"/>
          </a:xfrm>
          <a:prstGeom prst="rect">
            <a:avLst/>
          </a:prstGeom>
          <a:noFill/>
        </p:spPr>
        <p:txBody>
          <a:bodyPr wrap="none" rtlCol="0">
            <a:spAutoFit/>
          </a:bodyPr>
          <a:lstStyle/>
          <a:p>
            <a:r>
              <a:rPr lang="en-US" sz="1200" b="1" dirty="0" smtClean="0">
                <a:solidFill>
                  <a:srgbClr val="005C62"/>
                </a:solidFill>
              </a:rPr>
              <a:t>Design: </a:t>
            </a:r>
            <a:r>
              <a:rPr lang="en-US" sz="1200" b="1" dirty="0" err="1" smtClean="0">
                <a:solidFill>
                  <a:srgbClr val="005C62"/>
                </a:solidFill>
              </a:rPr>
              <a:t>Gemeente</a:t>
            </a:r>
            <a:r>
              <a:rPr lang="en-US" sz="1200" b="1" dirty="0" smtClean="0">
                <a:solidFill>
                  <a:srgbClr val="005C62"/>
                </a:solidFill>
              </a:rPr>
              <a:t> </a:t>
            </a:r>
            <a:r>
              <a:rPr lang="en-US" sz="1200" b="1" dirty="0">
                <a:solidFill>
                  <a:srgbClr val="005C62"/>
                </a:solidFill>
              </a:rPr>
              <a:t>Rotterdam</a:t>
            </a:r>
          </a:p>
        </p:txBody>
      </p:sp>
      <p:sp>
        <p:nvSpPr>
          <p:cNvPr id="17" name="TextBox 16"/>
          <p:cNvSpPr txBox="1"/>
          <p:nvPr/>
        </p:nvSpPr>
        <p:spPr>
          <a:xfrm>
            <a:off x="0" y="4622898"/>
            <a:ext cx="8069022" cy="70788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Creates a peak storage (design events; </a:t>
            </a:r>
            <a:r>
              <a:rPr lang="en-GB" sz="2000" b="1" dirty="0" err="1" smtClean="0">
                <a:solidFill>
                  <a:srgbClr val="005C62"/>
                </a:solidFill>
              </a:rPr>
              <a:t>exceedance</a:t>
            </a:r>
            <a:r>
              <a:rPr lang="en-GB" sz="2000" b="1" dirty="0" smtClean="0">
                <a:solidFill>
                  <a:srgbClr val="005C62"/>
                </a:solidFill>
              </a:rPr>
              <a:t> events);</a:t>
            </a:r>
          </a:p>
          <a:p>
            <a:pPr marL="285750" indent="-285750">
              <a:buFont typeface="Arial" panose="020B0604020202020204" pitchFamily="34" charset="0"/>
              <a:buChar char="•"/>
            </a:pPr>
            <a:r>
              <a:rPr lang="en-GB" sz="2000" b="1" dirty="0" smtClean="0">
                <a:solidFill>
                  <a:srgbClr val="005C62"/>
                </a:solidFill>
              </a:rPr>
              <a:t>Multi-purpose neighbourhood square (multiple benefits);</a:t>
            </a:r>
          </a:p>
        </p:txBody>
      </p:sp>
    </p:spTree>
    <p:extLst>
      <p:ext uri="{BB962C8B-B14F-4D97-AF65-F5344CB8AC3E}">
        <p14:creationId xmlns:p14="http://schemas.microsoft.com/office/powerpoint/2010/main" val="99999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WORKDIR\EMBRACE_THE_WATER\PICS\frederiksplein_rotterdam.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417638"/>
            <a:ext cx="9144000" cy="5446339"/>
          </a:xfrm>
          <a:prstGeom prst="rect">
            <a:avLst/>
          </a:prstGeom>
          <a:noFill/>
          <a:extLst>
            <a:ext uri="{909E8E84-426E-40DD-AFC4-6F175D3DCCD1}">
              <a14:hiddenFill xmlns:a14="http://schemas.microsoft.com/office/drawing/2010/main">
                <a:solidFill>
                  <a:srgbClr val="FFFFFF"/>
                </a:solidFill>
              </a14:hiddenFill>
            </a:ext>
          </a:extLst>
        </p:spPr>
      </p:pic>
      <p:sp>
        <p:nvSpPr>
          <p:cNvPr id="17" name="Lijntoelichting 2 4"/>
          <p:cNvSpPr>
            <a:spLocks/>
          </p:cNvSpPr>
          <p:nvPr/>
        </p:nvSpPr>
        <p:spPr bwMode="auto">
          <a:xfrm>
            <a:off x="1374675" y="3082177"/>
            <a:ext cx="1181100" cy="528791"/>
          </a:xfrm>
          <a:prstGeom prst="borderCallout2">
            <a:avLst>
              <a:gd name="adj1" fmla="val 15199"/>
              <a:gd name="adj2" fmla="val -2125"/>
              <a:gd name="adj3" fmla="val 18750"/>
              <a:gd name="adj4" fmla="val -16667"/>
              <a:gd name="adj5" fmla="val 120097"/>
              <a:gd name="adj6" fmla="val -50806"/>
            </a:avLst>
          </a:prstGeom>
          <a:solidFill>
            <a:srgbClr val="007D85"/>
          </a:solidFill>
          <a:ln w="9525">
            <a:solidFill>
              <a:schemeClr val="bg1"/>
            </a:solidFill>
            <a:miter lim="800000"/>
            <a:headEnd/>
            <a:tailEnd/>
          </a:ln>
          <a:effectLst>
            <a:outerShdw blurRad="63500" dist="23000" dir="5400000" rotWithShape="0">
              <a:srgbClr val="000000">
                <a:alpha val="34998"/>
              </a:srgbClr>
            </a:outerShdw>
          </a:effectLst>
        </p:spPr>
        <p:txBody>
          <a:bodyPr anchor="ctr"/>
          <a:lstStyle/>
          <a:p>
            <a:pPr algn="ctr">
              <a:defRPr/>
            </a:pPr>
            <a:r>
              <a:rPr lang="nl-NL" sz="1400" b="1" dirty="0" smtClean="0">
                <a:solidFill>
                  <a:schemeClr val="bg1"/>
                </a:solidFill>
                <a:latin typeface="+mj-lt"/>
                <a:ea typeface="MS PGothic" charset="0"/>
                <a:cs typeface="MS PGothic" charset="0"/>
              </a:rPr>
              <a:t>Urban </a:t>
            </a:r>
            <a:r>
              <a:rPr lang="nl-NL" sz="1400" b="1" dirty="0" err="1" smtClean="0">
                <a:solidFill>
                  <a:schemeClr val="bg1"/>
                </a:solidFill>
                <a:latin typeface="+mj-lt"/>
                <a:ea typeface="MS PGothic" charset="0"/>
                <a:cs typeface="MS PGothic" charset="0"/>
              </a:rPr>
              <a:t>playfield</a:t>
            </a:r>
            <a:endParaRPr lang="nl-NL" sz="1400" b="1" dirty="0">
              <a:solidFill>
                <a:schemeClr val="bg1"/>
              </a:solidFill>
              <a:latin typeface="+mj-lt"/>
              <a:ea typeface="MS PGothic" charset="0"/>
              <a:cs typeface="MS PGothic" charset="0"/>
            </a:endParaRPr>
          </a:p>
        </p:txBody>
      </p:sp>
      <p:sp>
        <p:nvSpPr>
          <p:cNvPr id="2" name="Footer Placeholder 1"/>
          <p:cNvSpPr>
            <a:spLocks noGrp="1"/>
          </p:cNvSpPr>
          <p:nvPr>
            <p:ph type="ftr" sz="quarter" idx="11"/>
          </p:nvPr>
        </p:nvSpPr>
        <p:spPr/>
        <p:txBody>
          <a:bodyPr/>
          <a:lstStyle/>
          <a:p>
            <a:endParaRPr lang="nl-NL"/>
          </a:p>
        </p:txBody>
      </p:sp>
      <p:pic>
        <p:nvPicPr>
          <p:cNvPr id="12291" name="Picture 3" descr="D:\WORKDIR\EMBRACE_THE_WATER\PICS\frederiksplein0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126" y="1430809"/>
            <a:ext cx="9143999" cy="5427191"/>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10" descr="RCI_logoDef09-05-07.eps"/>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6"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7" name="Oval 6"/>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9" name="Oval 8"/>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pic>
        <p:nvPicPr>
          <p:cNvPr id="11" name="Picture 10" descr="CRC-WSC_logo_standard-grey.png"/>
          <p:cNvPicPr>
            <a:picLocks noChangeAspect="1"/>
          </p:cNvPicPr>
          <p:nvPr/>
        </p:nvPicPr>
        <p:blipFill>
          <a:blip r:embed="rId5"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12" name="Oval 11"/>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14"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Events: Developing Multiple </a:t>
            </a:r>
            <a:r>
              <a:rPr lang="en-US" b="1" dirty="0">
                <a:solidFill>
                  <a:srgbClr val="007D85"/>
                </a:solidFill>
                <a:effectLst>
                  <a:glow rad="139700">
                    <a:schemeClr val="bg1"/>
                  </a:glow>
                </a:effectLst>
              </a:rPr>
              <a:t>B</a:t>
            </a:r>
            <a:r>
              <a:rPr lang="en-US" b="1" dirty="0" smtClean="0">
                <a:solidFill>
                  <a:srgbClr val="007D85"/>
                </a:solidFill>
                <a:effectLst>
                  <a:glow rad="139700">
                    <a:schemeClr val="bg1"/>
                  </a:glow>
                </a:effectLst>
              </a:rPr>
              <a:t>enefits</a:t>
            </a:r>
            <a:endParaRPr lang="en-US" b="1" dirty="0">
              <a:solidFill>
                <a:srgbClr val="007D85"/>
              </a:solidFill>
              <a:effectLst>
                <a:glow rad="139700">
                  <a:schemeClr val="bg1"/>
                </a:glow>
              </a:effectLst>
            </a:endParaRPr>
          </a:p>
        </p:txBody>
      </p:sp>
      <p:sp>
        <p:nvSpPr>
          <p:cNvPr id="15" name="Rectangle 6"/>
          <p:cNvSpPr>
            <a:spLocks/>
          </p:cNvSpPr>
          <p:nvPr/>
        </p:nvSpPr>
        <p:spPr bwMode="auto">
          <a:xfrm rot="10800000" flipV="1">
            <a:off x="2555776" y="1896489"/>
            <a:ext cx="6256337" cy="606076"/>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400" b="1" dirty="0">
                <a:solidFill>
                  <a:schemeClr val="bg1"/>
                </a:solidFill>
                <a:latin typeface="+mj-lt"/>
                <a:ea typeface="MS PGothic" pitchFamily="34" charset="-128"/>
                <a:cs typeface="Arial" pitchFamily="34" charset="0"/>
                <a:sym typeface="Arial Black" pitchFamily="34" charset="0"/>
              </a:rPr>
              <a:t>WATER </a:t>
            </a:r>
            <a:r>
              <a:rPr lang="en-US" sz="2400" b="1" dirty="0" smtClean="0">
                <a:solidFill>
                  <a:schemeClr val="bg1"/>
                </a:solidFill>
                <a:latin typeface="+mj-lt"/>
                <a:ea typeface="MS PGothic" pitchFamily="34" charset="-128"/>
                <a:cs typeface="Arial" pitchFamily="34" charset="0"/>
                <a:sym typeface="Arial Black" pitchFamily="34" charset="0"/>
              </a:rPr>
              <a:t>SQUARE FREDERIKSPLEIN</a:t>
            </a:r>
            <a:endParaRPr lang="en-US" sz="2400" b="1" dirty="0">
              <a:solidFill>
                <a:schemeClr val="bg1"/>
              </a:solidFill>
              <a:latin typeface="+mj-lt"/>
              <a:ea typeface="MS PGothic" pitchFamily="34" charset="-128"/>
              <a:cs typeface="Arial" pitchFamily="34" charset="0"/>
              <a:sym typeface="Arial Black" pitchFamily="34" charset="0"/>
            </a:endParaRPr>
          </a:p>
        </p:txBody>
      </p:sp>
      <p:sp>
        <p:nvSpPr>
          <p:cNvPr id="16" name="TextBox 15"/>
          <p:cNvSpPr txBox="1"/>
          <p:nvPr/>
        </p:nvSpPr>
        <p:spPr>
          <a:xfrm>
            <a:off x="4389" y="1449821"/>
            <a:ext cx="2074350" cy="276999"/>
          </a:xfrm>
          <a:prstGeom prst="rect">
            <a:avLst/>
          </a:prstGeom>
          <a:noFill/>
        </p:spPr>
        <p:txBody>
          <a:bodyPr wrap="none" rtlCol="0">
            <a:spAutoFit/>
          </a:bodyPr>
          <a:lstStyle/>
          <a:p>
            <a:r>
              <a:rPr lang="en-US" sz="1200" b="1" dirty="0" smtClean="0">
                <a:solidFill>
                  <a:schemeClr val="bg1"/>
                </a:solidFill>
              </a:rPr>
              <a:t>Design: </a:t>
            </a:r>
            <a:r>
              <a:rPr lang="en-US" sz="1200" b="1" dirty="0" err="1" smtClean="0">
                <a:solidFill>
                  <a:schemeClr val="bg1"/>
                </a:solidFill>
              </a:rPr>
              <a:t>Gemeente</a:t>
            </a:r>
            <a:r>
              <a:rPr lang="en-US" sz="1200" b="1" dirty="0" smtClean="0">
                <a:solidFill>
                  <a:schemeClr val="bg1"/>
                </a:solidFill>
              </a:rPr>
              <a:t> </a:t>
            </a:r>
            <a:r>
              <a:rPr lang="en-US" sz="1200" b="1" dirty="0">
                <a:solidFill>
                  <a:schemeClr val="bg1"/>
                </a:solidFill>
              </a:rPr>
              <a:t>Rotterdam</a:t>
            </a:r>
          </a:p>
        </p:txBody>
      </p:sp>
      <p:sp>
        <p:nvSpPr>
          <p:cNvPr id="18" name="TextBox 17"/>
          <p:cNvSpPr txBox="1"/>
          <p:nvPr/>
        </p:nvSpPr>
        <p:spPr>
          <a:xfrm>
            <a:off x="0" y="4622898"/>
            <a:ext cx="8069022" cy="70788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Creates a peak storage (design events; </a:t>
            </a:r>
            <a:r>
              <a:rPr lang="en-GB" sz="2000" b="1" dirty="0" err="1" smtClean="0">
                <a:solidFill>
                  <a:srgbClr val="005C62"/>
                </a:solidFill>
              </a:rPr>
              <a:t>exceedance</a:t>
            </a:r>
            <a:r>
              <a:rPr lang="en-GB" sz="2000" b="1" dirty="0" smtClean="0">
                <a:solidFill>
                  <a:srgbClr val="005C62"/>
                </a:solidFill>
              </a:rPr>
              <a:t> events);</a:t>
            </a:r>
          </a:p>
          <a:p>
            <a:pPr marL="285750" indent="-285750">
              <a:buFont typeface="Arial" panose="020B0604020202020204" pitchFamily="34" charset="0"/>
              <a:buChar char="•"/>
            </a:pPr>
            <a:r>
              <a:rPr lang="en-GB" sz="2000" b="1" dirty="0" smtClean="0">
                <a:solidFill>
                  <a:srgbClr val="005C62"/>
                </a:solidFill>
              </a:rPr>
              <a:t>Playfield (multiple benefits);</a:t>
            </a:r>
          </a:p>
        </p:txBody>
      </p:sp>
    </p:spTree>
    <p:extLst>
      <p:ext uri="{BB962C8B-B14F-4D97-AF65-F5344CB8AC3E}">
        <p14:creationId xmlns:p14="http://schemas.microsoft.com/office/powerpoint/2010/main" val="61121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Lots of ideas and methodologies</a:t>
            </a:r>
            <a:endParaRPr lang="en-US" dirty="0"/>
          </a:p>
        </p:txBody>
      </p:sp>
      <p:sp>
        <p:nvSpPr>
          <p:cNvPr id="3" name="Content Placeholder 2"/>
          <p:cNvSpPr>
            <a:spLocks noGrp="1"/>
          </p:cNvSpPr>
          <p:nvPr>
            <p:ph idx="1"/>
          </p:nvPr>
        </p:nvSpPr>
        <p:spPr>
          <a:xfrm>
            <a:off x="457200" y="1600200"/>
            <a:ext cx="4917232" cy="4525963"/>
          </a:xfrm>
        </p:spPr>
        <p:txBody>
          <a:bodyPr>
            <a:normAutofit fontScale="92500"/>
          </a:bodyPr>
          <a:lstStyle/>
          <a:p>
            <a:r>
              <a:rPr lang="en-US" dirty="0" smtClean="0"/>
              <a:t>In UK - Lessons and guidance from a number of ongoing projects:</a:t>
            </a:r>
          </a:p>
          <a:p>
            <a:r>
              <a:rPr lang="en-US" dirty="0" smtClean="0"/>
              <a:t>UK: CIRIA urban drainage</a:t>
            </a:r>
          </a:p>
          <a:p>
            <a:pPr lvl="1"/>
            <a:r>
              <a:rPr lang="en-US" dirty="0">
                <a:hlinkClick r:id="rId2"/>
              </a:rPr>
              <a:t>http://www.susdrain.org</a:t>
            </a:r>
            <a:r>
              <a:rPr lang="en-US" dirty="0" smtClean="0">
                <a:hlinkClick r:id="rId2"/>
              </a:rPr>
              <a:t>/</a:t>
            </a:r>
            <a:endParaRPr lang="en-US" dirty="0" smtClean="0"/>
          </a:p>
          <a:p>
            <a:r>
              <a:rPr lang="en-US" dirty="0" smtClean="0"/>
              <a:t>Australia/Netherlands: CRC for Water Sensitive Cities</a:t>
            </a:r>
          </a:p>
          <a:p>
            <a:pPr lvl="1"/>
            <a:r>
              <a:rPr lang="en-US" dirty="0">
                <a:hlinkClick r:id="rId3"/>
              </a:rPr>
              <a:t>https://watersensitivecities.org.au</a:t>
            </a:r>
            <a:r>
              <a:rPr lang="en-US" dirty="0" smtClean="0">
                <a:hlinkClick r:id="rId3"/>
              </a:rPr>
              <a:t>/</a:t>
            </a:r>
            <a:endParaRPr lang="en-US" dirty="0" smtClean="0"/>
          </a:p>
          <a:p>
            <a:pPr marL="457200" lvl="1" indent="0">
              <a:buNone/>
            </a:pPr>
            <a:endParaRPr lang="en-US" dirty="0" smtClean="0"/>
          </a:p>
          <a:p>
            <a:endParaRPr lang="en-US" dirty="0"/>
          </a:p>
        </p:txBody>
      </p:sp>
      <p:pic>
        <p:nvPicPr>
          <p:cNvPr id="7" name="Picture 6" descr="C:\Users\Suzanne Simmons\Desktop\C753 front.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29329" y="1269918"/>
            <a:ext cx="2264860" cy="30825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24364" y="2767020"/>
            <a:ext cx="2278096" cy="3211085"/>
          </a:xfrm>
          <a:prstGeom prst="rect">
            <a:avLst/>
          </a:prstGeom>
        </p:spPr>
      </p:pic>
    </p:spTree>
    <p:extLst>
      <p:ext uri="{BB962C8B-B14F-4D97-AF65-F5344CB8AC3E}">
        <p14:creationId xmlns:p14="http://schemas.microsoft.com/office/powerpoint/2010/main" val="837424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274" y="1335741"/>
            <a:ext cx="9159274" cy="5522260"/>
          </a:xfrm>
          <a:prstGeom prst="rect">
            <a:avLst/>
          </a:prstGeom>
        </p:spPr>
      </p:pic>
      <p:sp>
        <p:nvSpPr>
          <p:cNvPr id="4"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Developing an integrated design across scales</a:t>
            </a:r>
            <a:endParaRPr lang="en-US" b="1" dirty="0">
              <a:solidFill>
                <a:srgbClr val="007D85"/>
              </a:solidFill>
              <a:effectLst>
                <a:glow rad="139700">
                  <a:schemeClr val="bg1"/>
                </a:glow>
              </a:effectLst>
            </a:endParaRPr>
          </a:p>
        </p:txBody>
      </p:sp>
      <p:sp>
        <p:nvSpPr>
          <p:cNvPr id="9" name="TextBox 8"/>
          <p:cNvSpPr txBox="1"/>
          <p:nvPr/>
        </p:nvSpPr>
        <p:spPr>
          <a:xfrm>
            <a:off x="4389" y="1449821"/>
            <a:ext cx="2367379" cy="276999"/>
          </a:xfrm>
          <a:prstGeom prst="rect">
            <a:avLst/>
          </a:prstGeom>
          <a:noFill/>
        </p:spPr>
        <p:txBody>
          <a:bodyPr wrap="none" rtlCol="0">
            <a:spAutoFit/>
          </a:bodyPr>
          <a:lstStyle/>
          <a:p>
            <a:r>
              <a:rPr lang="en-US" sz="1200" b="1" dirty="0" smtClean="0">
                <a:solidFill>
                  <a:schemeClr val="bg1"/>
                </a:solidFill>
              </a:rPr>
              <a:t>Design: De </a:t>
            </a:r>
            <a:r>
              <a:rPr lang="en-US" sz="1200" b="1" dirty="0" err="1" smtClean="0">
                <a:solidFill>
                  <a:schemeClr val="bg1"/>
                </a:solidFill>
              </a:rPr>
              <a:t>Urbanisten</a:t>
            </a:r>
            <a:r>
              <a:rPr lang="en-US" sz="1200" b="1" dirty="0" smtClean="0">
                <a:solidFill>
                  <a:schemeClr val="bg1"/>
                </a:solidFill>
              </a:rPr>
              <a:t>, Rotterdam</a:t>
            </a:r>
            <a:endParaRPr lang="en-US" sz="1200" b="1" dirty="0">
              <a:solidFill>
                <a:schemeClr val="bg1"/>
              </a:solidFill>
            </a:endParaRPr>
          </a:p>
        </p:txBody>
      </p:sp>
      <p:pic>
        <p:nvPicPr>
          <p:cNvPr id="11" name="Picture 10" descr="CRC-WSC_logo_standard-grey.png"/>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pic>
        <p:nvPicPr>
          <p:cNvPr id="12" name="Afbeelding 10" descr="RCI_logoDef09-05-07.eps"/>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3"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4" name="Oval 13"/>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6" name="Oval 15"/>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8" name="Oval 17"/>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32730" y="503636"/>
            <a:ext cx="5531223" cy="6341193"/>
          </a:xfrm>
          <a:prstGeom prst="rect">
            <a:avLst/>
          </a:prstGeom>
          <a:effectLst>
            <a:outerShdw blurRad="88900" dir="8100000" sx="103000" sy="103000" algn="tr" rotWithShape="0">
              <a:prstClr val="black">
                <a:alpha val="69000"/>
              </a:prstClr>
            </a:outerShdw>
          </a:effectLst>
        </p:spPr>
      </p:pic>
      <p:sp>
        <p:nvSpPr>
          <p:cNvPr id="20" name="TextBox 19"/>
          <p:cNvSpPr txBox="1"/>
          <p:nvPr/>
        </p:nvSpPr>
        <p:spPr>
          <a:xfrm>
            <a:off x="0" y="4172627"/>
            <a:ext cx="8069022" cy="163121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Diversification of </a:t>
            </a:r>
            <a:r>
              <a:rPr lang="en-GB" sz="2000" b="1" dirty="0" err="1" smtClean="0">
                <a:solidFill>
                  <a:srgbClr val="005C62"/>
                </a:solidFill>
              </a:rPr>
              <a:t>stormwater</a:t>
            </a:r>
            <a:r>
              <a:rPr lang="en-GB" sz="2000" b="1" dirty="0" smtClean="0">
                <a:solidFill>
                  <a:srgbClr val="005C62"/>
                </a:solidFill>
              </a:rPr>
              <a:t> management system;</a:t>
            </a:r>
          </a:p>
          <a:p>
            <a:pPr marL="285750" indent="-285750">
              <a:buFont typeface="Arial" panose="020B0604020202020204" pitchFamily="34" charset="0"/>
              <a:buChar char="•"/>
            </a:pPr>
            <a:r>
              <a:rPr lang="en-GB" sz="2000" b="1" dirty="0" smtClean="0">
                <a:solidFill>
                  <a:srgbClr val="005C62"/>
                </a:solidFill>
              </a:rPr>
              <a:t>Integrating management of day-to-day, design and </a:t>
            </a:r>
            <a:r>
              <a:rPr lang="en-GB" sz="2000" b="1" dirty="0" err="1" smtClean="0">
                <a:solidFill>
                  <a:srgbClr val="005C62"/>
                </a:solidFill>
              </a:rPr>
              <a:t>exceedance</a:t>
            </a:r>
            <a:r>
              <a:rPr lang="en-GB" sz="2000" b="1" dirty="0" smtClean="0">
                <a:solidFill>
                  <a:srgbClr val="005C62"/>
                </a:solidFill>
              </a:rPr>
              <a:t> events;</a:t>
            </a:r>
          </a:p>
          <a:p>
            <a:pPr marL="285750" indent="-285750">
              <a:buFont typeface="Arial" panose="020B0604020202020204" pitchFamily="34" charset="0"/>
              <a:buChar char="•"/>
            </a:pPr>
            <a:r>
              <a:rPr lang="en-GB" sz="2000" b="1" dirty="0" smtClean="0">
                <a:solidFill>
                  <a:srgbClr val="005C62"/>
                </a:solidFill>
              </a:rPr>
              <a:t>Maximizing benefits from blue-green infrastructure;</a:t>
            </a:r>
          </a:p>
          <a:p>
            <a:pPr marL="285750" indent="-285750">
              <a:buFont typeface="Arial" panose="020B0604020202020204" pitchFamily="34" charset="0"/>
              <a:buChar char="•"/>
            </a:pPr>
            <a:r>
              <a:rPr lang="en-GB" sz="2000" b="1" dirty="0" smtClean="0">
                <a:solidFill>
                  <a:srgbClr val="005C62"/>
                </a:solidFill>
              </a:rPr>
              <a:t>Seeking true design integration instead of ad-hoc measures</a:t>
            </a:r>
          </a:p>
        </p:txBody>
      </p:sp>
      <p:sp>
        <p:nvSpPr>
          <p:cNvPr id="8" name="Rectangle 6"/>
          <p:cNvSpPr>
            <a:spLocks/>
          </p:cNvSpPr>
          <p:nvPr/>
        </p:nvSpPr>
        <p:spPr bwMode="auto">
          <a:xfrm rot="10800000" flipV="1">
            <a:off x="2555776" y="1916700"/>
            <a:ext cx="6256337" cy="565654"/>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400" b="1" dirty="0">
                <a:solidFill>
                  <a:schemeClr val="bg1"/>
                </a:solidFill>
                <a:latin typeface="+mj-lt"/>
                <a:ea typeface="MS PGothic" pitchFamily="34" charset="-128"/>
                <a:cs typeface="Arial" pitchFamily="34" charset="0"/>
                <a:sym typeface="Arial Black" pitchFamily="34" charset="0"/>
              </a:rPr>
              <a:t>WATER </a:t>
            </a:r>
            <a:r>
              <a:rPr lang="en-US" sz="2400" b="1" dirty="0" smtClean="0">
                <a:solidFill>
                  <a:schemeClr val="bg1"/>
                </a:solidFill>
                <a:latin typeface="+mj-lt"/>
                <a:ea typeface="MS PGothic" pitchFamily="34" charset="-128"/>
                <a:cs typeface="Arial" pitchFamily="34" charset="0"/>
                <a:sym typeface="Arial Black" pitchFamily="34" charset="0"/>
              </a:rPr>
              <a:t>SENSITIVE ZOMERHOF KWARTIER</a:t>
            </a:r>
            <a:endParaRPr lang="en-US" sz="2400" b="1" dirty="0">
              <a:solidFill>
                <a:schemeClr val="bg1"/>
              </a:solidFill>
              <a:latin typeface="+mj-lt"/>
              <a:ea typeface="MS PGothic" pitchFamily="34" charset="-128"/>
              <a:cs typeface="Arial" pitchFamily="34" charset="0"/>
              <a:sym typeface="Arial Black" pitchFamily="34" charset="0"/>
            </a:endParaRPr>
          </a:p>
        </p:txBody>
      </p:sp>
    </p:spTree>
    <p:extLst>
      <p:ext uri="{BB962C8B-B14F-4D97-AF65-F5344CB8AC3E}">
        <p14:creationId xmlns:p14="http://schemas.microsoft.com/office/powerpoint/2010/main" val="128580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WORKDIR\EMBRACE_THE_WATER\PICS\dakpark_vogelvlucht04_co.jpeg.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00074"/>
            <a:ext cx="9144000" cy="5157926"/>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D:\WORKDIR\EMBRACE_THE_WATER\PICS\2745550_orig.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64771"/>
            <a:ext cx="9144000" cy="609322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p:cNvSpPr>
          <p:nvPr/>
        </p:nvSpPr>
        <p:spPr bwMode="auto">
          <a:xfrm rot="10800000" flipV="1">
            <a:off x="2555776" y="1916700"/>
            <a:ext cx="6256337" cy="565654"/>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400" b="1" dirty="0" smtClean="0">
                <a:solidFill>
                  <a:schemeClr val="bg1"/>
                </a:solidFill>
                <a:latin typeface="+mj-lt"/>
                <a:ea typeface="MS PGothic" pitchFamily="34" charset="-128"/>
                <a:cs typeface="Arial" pitchFamily="34" charset="0"/>
                <a:sym typeface="Arial Black" pitchFamily="34" charset="0"/>
              </a:rPr>
              <a:t>ROOFPARK VIERHAVENSTRAAT</a:t>
            </a:r>
            <a:endParaRPr lang="en-US" sz="2400" b="1" dirty="0">
              <a:solidFill>
                <a:schemeClr val="bg1"/>
              </a:solidFill>
              <a:latin typeface="+mj-lt"/>
              <a:ea typeface="MS PGothic" pitchFamily="34" charset="-128"/>
              <a:cs typeface="Arial" pitchFamily="34" charset="0"/>
              <a:sym typeface="Arial Black" pitchFamily="34" charset="0"/>
            </a:endParaRPr>
          </a:p>
        </p:txBody>
      </p:sp>
      <p:sp>
        <p:nvSpPr>
          <p:cNvPr id="10"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Ensuring Standards &amp; Developing Multiple Benefits for Day-to-Day use</a:t>
            </a:r>
            <a:endParaRPr lang="en-US" b="1" dirty="0">
              <a:solidFill>
                <a:srgbClr val="007D85"/>
              </a:solidFill>
              <a:effectLst>
                <a:glow rad="139700">
                  <a:schemeClr val="bg1"/>
                </a:glow>
              </a:effectLst>
            </a:endParaRPr>
          </a:p>
        </p:txBody>
      </p:sp>
      <p:pic>
        <p:nvPicPr>
          <p:cNvPr id="7" name="Picture 6" descr="CRC-WSC_logo_standard-grey.png"/>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pic>
        <p:nvPicPr>
          <p:cNvPr id="8"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1"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2" name="Oval 11"/>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4" name="Oval 13"/>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6" name="TextBox 15"/>
          <p:cNvSpPr txBox="1"/>
          <p:nvPr/>
        </p:nvSpPr>
        <p:spPr>
          <a:xfrm>
            <a:off x="4389" y="1449821"/>
            <a:ext cx="2413738" cy="276999"/>
          </a:xfrm>
          <a:prstGeom prst="rect">
            <a:avLst/>
          </a:prstGeom>
          <a:noFill/>
        </p:spPr>
        <p:txBody>
          <a:bodyPr wrap="none" rtlCol="0">
            <a:spAutoFit/>
          </a:bodyPr>
          <a:lstStyle/>
          <a:p>
            <a:r>
              <a:rPr lang="en-US" sz="1200" b="1" dirty="0" smtClean="0">
                <a:solidFill>
                  <a:schemeClr val="bg1"/>
                </a:solidFill>
              </a:rPr>
              <a:t>Design</a:t>
            </a:r>
            <a:r>
              <a:rPr lang="en-US" sz="1200" b="1" dirty="0">
                <a:solidFill>
                  <a:schemeClr val="bg1"/>
                </a:solidFill>
              </a:rPr>
              <a:t>: </a:t>
            </a:r>
            <a:r>
              <a:rPr lang="en-US" sz="1200" b="1" dirty="0" err="1">
                <a:solidFill>
                  <a:schemeClr val="bg1"/>
                </a:solidFill>
              </a:rPr>
              <a:t>Buro</a:t>
            </a:r>
            <a:r>
              <a:rPr lang="en-US" sz="1200" b="1" dirty="0">
                <a:solidFill>
                  <a:schemeClr val="bg1"/>
                </a:solidFill>
              </a:rPr>
              <a:t> </a:t>
            </a:r>
            <a:r>
              <a:rPr lang="en-US" sz="1200" b="1" dirty="0" err="1">
                <a:solidFill>
                  <a:schemeClr val="bg1"/>
                </a:solidFill>
              </a:rPr>
              <a:t>Sant</a:t>
            </a:r>
            <a:r>
              <a:rPr lang="en-US" sz="1200" b="1" dirty="0">
                <a:solidFill>
                  <a:schemeClr val="bg1"/>
                </a:solidFill>
              </a:rPr>
              <a:t> &amp; Co, </a:t>
            </a:r>
            <a:r>
              <a:rPr lang="en-US" sz="1200" b="1" dirty="0" smtClean="0">
                <a:solidFill>
                  <a:schemeClr val="bg1"/>
                </a:solidFill>
              </a:rPr>
              <a:t>The Hague</a:t>
            </a:r>
            <a:endParaRPr lang="en-US" sz="1200" b="1" dirty="0">
              <a:solidFill>
                <a:schemeClr val="bg1"/>
              </a:solidFill>
            </a:endParaRPr>
          </a:p>
        </p:txBody>
      </p:sp>
      <p:sp>
        <p:nvSpPr>
          <p:cNvPr id="17" name="TextBox 16"/>
          <p:cNvSpPr txBox="1"/>
          <p:nvPr/>
        </p:nvSpPr>
        <p:spPr>
          <a:xfrm>
            <a:off x="0" y="4972050"/>
            <a:ext cx="7852410" cy="70788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Part of primary flood defence system (1:10,000 standard)</a:t>
            </a:r>
          </a:p>
          <a:p>
            <a:pPr marL="285750" indent="-285750">
              <a:buFont typeface="Arial" panose="020B0604020202020204" pitchFamily="34" charset="0"/>
              <a:buChar char="•"/>
            </a:pPr>
            <a:r>
              <a:rPr lang="en-GB" sz="2000" b="1" dirty="0">
                <a:solidFill>
                  <a:srgbClr val="005C62"/>
                </a:solidFill>
              </a:rPr>
              <a:t>Integration of flood defence, park and </a:t>
            </a:r>
            <a:r>
              <a:rPr lang="en-GB" sz="2000" b="1" dirty="0" smtClean="0">
                <a:solidFill>
                  <a:srgbClr val="005C62"/>
                </a:solidFill>
              </a:rPr>
              <a:t>retail area;</a:t>
            </a:r>
            <a:endParaRPr lang="en-GB" sz="2000" b="1" dirty="0">
              <a:solidFill>
                <a:srgbClr val="005C62"/>
              </a:solidFill>
            </a:endParaRPr>
          </a:p>
        </p:txBody>
      </p:sp>
    </p:spTree>
    <p:extLst>
      <p:ext uri="{BB962C8B-B14F-4D97-AF65-F5344CB8AC3E}">
        <p14:creationId xmlns:p14="http://schemas.microsoft.com/office/powerpoint/2010/main" val="33600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3000"/>
                                  </p:stCondLst>
                                  <p:childTnLst>
                                    <p:animEffect transition="out" filter="fade">
                                      <p:cBhvr>
                                        <p:cTn id="6" dur="2000"/>
                                        <p:tgtEl>
                                          <p:spTgt spid="10243"/>
                                        </p:tgtEl>
                                      </p:cBhvr>
                                    </p:animEffect>
                                    <p:set>
                                      <p:cBhvr>
                                        <p:cTn id="7" dur="1" fill="hold">
                                          <p:stCondLst>
                                            <p:cond delay="1999"/>
                                          </p:stCondLst>
                                        </p:cTn>
                                        <p:tgtEl>
                                          <p:spTgt spid="102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s://s-media-cache-ak0.pinimg.com/736x/f4/3a/b5/f43ab5c8757cdc61f8dc8cb9a1278cd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31970" y="3552558"/>
            <a:ext cx="4812030" cy="3197123"/>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c2.staticflickr.com/4/3898/14795219513_cd0412eb1e_b.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 y="3662156"/>
            <a:ext cx="9144000" cy="322689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 y="1982898"/>
            <a:ext cx="9032034" cy="156966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400" b="1" dirty="0" smtClean="0">
                <a:solidFill>
                  <a:srgbClr val="005C62"/>
                </a:solidFill>
              </a:rPr>
              <a:t>Connects 2 formerly separated neighbourhoods;</a:t>
            </a:r>
          </a:p>
          <a:p>
            <a:pPr marL="285750" indent="-285750">
              <a:buFont typeface="Arial" panose="020B0604020202020204" pitchFamily="34" charset="0"/>
              <a:buChar char="•"/>
            </a:pPr>
            <a:r>
              <a:rPr lang="en-GB" sz="2400" b="1" dirty="0" smtClean="0">
                <a:solidFill>
                  <a:srgbClr val="005C62"/>
                </a:solidFill>
              </a:rPr>
              <a:t>Creates a unique neighbourhood park; </a:t>
            </a:r>
          </a:p>
          <a:p>
            <a:pPr marL="285750" indent="-285750">
              <a:buFont typeface="Arial" panose="020B0604020202020204" pitchFamily="34" charset="0"/>
              <a:buChar char="•"/>
            </a:pPr>
            <a:r>
              <a:rPr lang="en-GB" sz="2400" b="1" dirty="0" smtClean="0">
                <a:solidFill>
                  <a:srgbClr val="005C62"/>
                </a:solidFill>
              </a:rPr>
              <a:t>Adopted by local community (maintenance), safety;</a:t>
            </a:r>
          </a:p>
          <a:p>
            <a:pPr marL="285750" indent="-285750">
              <a:buFont typeface="Arial" panose="020B0604020202020204" pitchFamily="34" charset="0"/>
              <a:buChar char="•"/>
            </a:pPr>
            <a:r>
              <a:rPr lang="en-GB" sz="2400" b="1" dirty="0" smtClean="0">
                <a:solidFill>
                  <a:srgbClr val="005C62"/>
                </a:solidFill>
              </a:rPr>
              <a:t>Cost reduction through integration;</a:t>
            </a:r>
          </a:p>
        </p:txBody>
      </p:sp>
      <p:sp>
        <p:nvSpPr>
          <p:cNvPr id="10"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Events: Developing Multiple </a:t>
            </a:r>
            <a:r>
              <a:rPr lang="en-US" b="1" dirty="0">
                <a:solidFill>
                  <a:srgbClr val="007D85"/>
                </a:solidFill>
                <a:effectLst>
                  <a:glow rad="139700">
                    <a:schemeClr val="bg1"/>
                  </a:glow>
                </a:effectLst>
              </a:rPr>
              <a:t>B</a:t>
            </a:r>
            <a:r>
              <a:rPr lang="en-US" b="1" dirty="0" smtClean="0">
                <a:solidFill>
                  <a:srgbClr val="007D85"/>
                </a:solidFill>
                <a:effectLst>
                  <a:glow rad="139700">
                    <a:schemeClr val="bg1"/>
                  </a:glow>
                </a:effectLst>
              </a:rPr>
              <a:t>enefits</a:t>
            </a:r>
            <a:endParaRPr lang="en-US" b="1" dirty="0">
              <a:solidFill>
                <a:srgbClr val="007D85"/>
              </a:solidFill>
              <a:effectLst>
                <a:glow rad="139700">
                  <a:schemeClr val="bg1"/>
                </a:glow>
              </a:effectLst>
            </a:endParaRPr>
          </a:p>
        </p:txBody>
      </p:sp>
      <p:pic>
        <p:nvPicPr>
          <p:cNvPr id="9" name="Picture 8" descr="CRC-WSC_logo_standard-grey.png"/>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pic>
        <p:nvPicPr>
          <p:cNvPr id="11"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2"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3" name="Oval 12"/>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6" name="Oval 15"/>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8" name="TextBox 17"/>
          <p:cNvSpPr txBox="1"/>
          <p:nvPr/>
        </p:nvSpPr>
        <p:spPr>
          <a:xfrm>
            <a:off x="4389" y="3662156"/>
            <a:ext cx="2413738" cy="276999"/>
          </a:xfrm>
          <a:prstGeom prst="rect">
            <a:avLst/>
          </a:prstGeom>
          <a:noFill/>
        </p:spPr>
        <p:txBody>
          <a:bodyPr wrap="none" rtlCol="0">
            <a:spAutoFit/>
          </a:bodyPr>
          <a:lstStyle/>
          <a:p>
            <a:r>
              <a:rPr lang="en-US" sz="1200" b="1" dirty="0" smtClean="0">
                <a:solidFill>
                  <a:schemeClr val="bg1"/>
                </a:solidFill>
              </a:rPr>
              <a:t>Design</a:t>
            </a:r>
            <a:r>
              <a:rPr lang="en-US" sz="1200" b="1" dirty="0">
                <a:solidFill>
                  <a:schemeClr val="bg1"/>
                </a:solidFill>
              </a:rPr>
              <a:t>: </a:t>
            </a:r>
            <a:r>
              <a:rPr lang="en-US" sz="1200" b="1" dirty="0" err="1">
                <a:solidFill>
                  <a:schemeClr val="bg1"/>
                </a:solidFill>
              </a:rPr>
              <a:t>Buro</a:t>
            </a:r>
            <a:r>
              <a:rPr lang="en-US" sz="1200" b="1" dirty="0">
                <a:solidFill>
                  <a:schemeClr val="bg1"/>
                </a:solidFill>
              </a:rPr>
              <a:t> </a:t>
            </a:r>
            <a:r>
              <a:rPr lang="en-US" sz="1200" b="1" dirty="0" err="1">
                <a:solidFill>
                  <a:schemeClr val="bg1"/>
                </a:solidFill>
              </a:rPr>
              <a:t>Sant</a:t>
            </a:r>
            <a:r>
              <a:rPr lang="en-US" sz="1200" b="1" dirty="0">
                <a:solidFill>
                  <a:schemeClr val="bg1"/>
                </a:solidFill>
              </a:rPr>
              <a:t> &amp; Co, </a:t>
            </a:r>
            <a:r>
              <a:rPr lang="en-US" sz="1200" b="1" dirty="0" smtClean="0">
                <a:solidFill>
                  <a:schemeClr val="bg1"/>
                </a:solidFill>
              </a:rPr>
              <a:t>The Hague</a:t>
            </a:r>
            <a:endParaRPr lang="en-US" sz="1200" b="1" dirty="0">
              <a:solidFill>
                <a:schemeClr val="bg1"/>
              </a:solidFill>
            </a:endParaRPr>
          </a:p>
        </p:txBody>
      </p:sp>
    </p:spTree>
    <p:extLst>
      <p:ext uri="{BB962C8B-B14F-4D97-AF65-F5344CB8AC3E}">
        <p14:creationId xmlns:p14="http://schemas.microsoft.com/office/powerpoint/2010/main" val="15042497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boonstoppelgroen.nl/wp-content/uploads/2013/10/140506_Dakpark_voorjaar-201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3297291"/>
            <a:ext cx="5941139" cy="396075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s://s-media-cache-ak0.pinimg.com/736x/f4/3a/b5/f43ab5c8757cdc61f8dc8cb9a1278cd0.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300744" y="3280769"/>
            <a:ext cx="4839129" cy="3977281"/>
          </a:xfrm>
          <a:prstGeom prst="rect">
            <a:avLst/>
          </a:prstGeom>
          <a:noFill/>
          <a:extLst>
            <a:ext uri="{909E8E84-426E-40DD-AFC4-6F175D3DCCD1}">
              <a14:hiddenFill xmlns:a14="http://schemas.microsoft.com/office/drawing/2010/main">
                <a:solidFill>
                  <a:srgbClr val="FFFFFF"/>
                </a:solidFill>
              </a14:hiddenFill>
            </a:ext>
          </a:extLst>
        </p:spPr>
      </p:pic>
      <p:pic>
        <p:nvPicPr>
          <p:cNvPr id="10"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1"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2" name="Oval 11"/>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4" name="Oval 13"/>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pic>
        <p:nvPicPr>
          <p:cNvPr id="15362" name="Picture 2" descr="D:\WORKDIR\EMBRACE_THE_WATER\PICS\140911_Dakpark_OuderKind tuintjes.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 y="1434161"/>
            <a:ext cx="3171225" cy="21141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99631" y="1434160"/>
            <a:ext cx="3176016" cy="211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CRC-WSC_logo_standard-grey.png"/>
          <p:cNvPicPr>
            <a:picLocks noChangeAspect="1"/>
          </p:cNvPicPr>
          <p:nvPr/>
        </p:nvPicPr>
        <p:blipFill>
          <a:blip r:embed="rId8"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17" name="TextBox 16"/>
          <p:cNvSpPr txBox="1"/>
          <p:nvPr/>
        </p:nvSpPr>
        <p:spPr>
          <a:xfrm>
            <a:off x="4389" y="1434160"/>
            <a:ext cx="2413738" cy="276999"/>
          </a:xfrm>
          <a:prstGeom prst="rect">
            <a:avLst/>
          </a:prstGeom>
          <a:noFill/>
        </p:spPr>
        <p:txBody>
          <a:bodyPr wrap="none" rtlCol="0">
            <a:spAutoFit/>
          </a:bodyPr>
          <a:lstStyle/>
          <a:p>
            <a:r>
              <a:rPr lang="en-US" sz="1200" b="1" dirty="0" smtClean="0">
                <a:solidFill>
                  <a:schemeClr val="bg1"/>
                </a:solidFill>
              </a:rPr>
              <a:t>Design</a:t>
            </a:r>
            <a:r>
              <a:rPr lang="en-US" sz="1200" b="1" dirty="0">
                <a:solidFill>
                  <a:schemeClr val="bg1"/>
                </a:solidFill>
              </a:rPr>
              <a:t>: </a:t>
            </a:r>
            <a:r>
              <a:rPr lang="en-US" sz="1200" b="1" dirty="0" err="1">
                <a:solidFill>
                  <a:schemeClr val="bg1"/>
                </a:solidFill>
              </a:rPr>
              <a:t>Buro</a:t>
            </a:r>
            <a:r>
              <a:rPr lang="en-US" sz="1200" b="1" dirty="0">
                <a:solidFill>
                  <a:schemeClr val="bg1"/>
                </a:solidFill>
              </a:rPr>
              <a:t> </a:t>
            </a:r>
            <a:r>
              <a:rPr lang="en-US" sz="1200" b="1" dirty="0" err="1">
                <a:solidFill>
                  <a:schemeClr val="bg1"/>
                </a:solidFill>
              </a:rPr>
              <a:t>Sant</a:t>
            </a:r>
            <a:r>
              <a:rPr lang="en-US" sz="1200" b="1" dirty="0">
                <a:solidFill>
                  <a:schemeClr val="bg1"/>
                </a:solidFill>
              </a:rPr>
              <a:t> &amp; Co, </a:t>
            </a:r>
            <a:r>
              <a:rPr lang="en-US" sz="1200" b="1" dirty="0" smtClean="0">
                <a:solidFill>
                  <a:schemeClr val="bg1"/>
                </a:solidFill>
              </a:rPr>
              <a:t>The Hague</a:t>
            </a:r>
            <a:endParaRPr lang="en-US" sz="1200" b="1" dirty="0">
              <a:solidFill>
                <a:schemeClr val="bg1"/>
              </a:solidFill>
            </a:endParaRPr>
          </a:p>
        </p:txBody>
      </p:sp>
      <p:pic>
        <p:nvPicPr>
          <p:cNvPr id="12290" name="Picture 2" descr="Image result for dakpark rotterdam"/>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594717" y="1434161"/>
            <a:ext cx="3545156" cy="211415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Ensuring Standards &amp; Developing Multiple Benefits for Day-to-Day use</a:t>
            </a:r>
            <a:endParaRPr lang="en-US" b="1" dirty="0">
              <a:solidFill>
                <a:srgbClr val="007D85"/>
              </a:solidFill>
              <a:effectLst>
                <a:glow rad="139700">
                  <a:schemeClr val="bg1"/>
                </a:glow>
              </a:effectLst>
            </a:endParaRPr>
          </a:p>
        </p:txBody>
      </p:sp>
    </p:spTree>
    <p:extLst>
      <p:ext uri="{BB962C8B-B14F-4D97-AF65-F5344CB8AC3E}">
        <p14:creationId xmlns:p14="http://schemas.microsoft.com/office/powerpoint/2010/main" val="17484087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tatic.panoramio.com/photos/original/3870491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0"/>
            <a:ext cx="9144000" cy="68890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westersingel"/>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0" y="0"/>
            <a:ext cx="9144000" cy="6889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err="1" smtClean="0">
                <a:solidFill>
                  <a:srgbClr val="007D85"/>
                </a:solidFill>
                <a:effectLst>
                  <a:glow rad="139700">
                    <a:schemeClr val="bg1"/>
                  </a:glow>
                </a:effectLst>
              </a:rPr>
              <a:t>Exceedance</a:t>
            </a:r>
            <a:r>
              <a:rPr lang="en-US" b="1" dirty="0" smtClean="0">
                <a:solidFill>
                  <a:srgbClr val="007D85"/>
                </a:solidFill>
                <a:effectLst>
                  <a:glow rad="139700">
                    <a:schemeClr val="bg1"/>
                  </a:glow>
                </a:effectLst>
              </a:rPr>
              <a:t> events: Ensuring easy recovery</a:t>
            </a:r>
            <a:endParaRPr lang="en-GB" sz="1800" dirty="0">
              <a:solidFill>
                <a:srgbClr val="007D85"/>
              </a:solidFill>
              <a:effectLst>
                <a:glow rad="139700">
                  <a:schemeClr val="bg1"/>
                </a:glow>
              </a:effectLst>
            </a:endParaRPr>
          </a:p>
        </p:txBody>
      </p:sp>
      <p:pic>
        <p:nvPicPr>
          <p:cNvPr id="7"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9"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4" name="Oval 13"/>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10" name="Oval 9"/>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b="1" dirty="0">
              <a:solidFill>
                <a:srgbClr val="005C62"/>
              </a:solidFill>
            </a:endParaRPr>
          </a:p>
        </p:txBody>
      </p:sp>
      <p:pic>
        <p:nvPicPr>
          <p:cNvPr id="17" name="Picture 16" descr="CRC-WSC_logo_standard-grey.png"/>
          <p:cNvPicPr>
            <a:picLocks noChangeAspect="1"/>
          </p:cNvPicPr>
          <p:nvPr/>
        </p:nvPicPr>
        <p:blipFill>
          <a:blip r:embed="rId6"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13" name="TextBox 12"/>
          <p:cNvSpPr txBox="1"/>
          <p:nvPr/>
        </p:nvSpPr>
        <p:spPr>
          <a:xfrm>
            <a:off x="4389" y="1449821"/>
            <a:ext cx="2074350" cy="276999"/>
          </a:xfrm>
          <a:prstGeom prst="rect">
            <a:avLst/>
          </a:prstGeom>
          <a:noFill/>
        </p:spPr>
        <p:txBody>
          <a:bodyPr wrap="none" rtlCol="0">
            <a:spAutoFit/>
          </a:bodyPr>
          <a:lstStyle/>
          <a:p>
            <a:r>
              <a:rPr lang="en-US" sz="1200" b="1" dirty="0" smtClean="0">
                <a:solidFill>
                  <a:schemeClr val="bg1"/>
                </a:solidFill>
              </a:rPr>
              <a:t>Design: </a:t>
            </a:r>
            <a:r>
              <a:rPr lang="en-US" sz="1200" b="1" dirty="0" err="1" smtClean="0">
                <a:solidFill>
                  <a:schemeClr val="bg1"/>
                </a:solidFill>
              </a:rPr>
              <a:t>Gemeente</a:t>
            </a:r>
            <a:r>
              <a:rPr lang="en-US" sz="1200" b="1" dirty="0" smtClean="0">
                <a:solidFill>
                  <a:schemeClr val="bg1"/>
                </a:solidFill>
              </a:rPr>
              <a:t> </a:t>
            </a:r>
            <a:r>
              <a:rPr lang="en-US" sz="1200" b="1" dirty="0">
                <a:solidFill>
                  <a:schemeClr val="bg1"/>
                </a:solidFill>
              </a:rPr>
              <a:t>Rotterdam</a:t>
            </a:r>
          </a:p>
        </p:txBody>
      </p:sp>
      <p:sp>
        <p:nvSpPr>
          <p:cNvPr id="15" name="Rectangle 6"/>
          <p:cNvSpPr>
            <a:spLocks/>
          </p:cNvSpPr>
          <p:nvPr/>
        </p:nvSpPr>
        <p:spPr bwMode="auto">
          <a:xfrm rot="10800000" flipV="1">
            <a:off x="3218328" y="1896489"/>
            <a:ext cx="5593783" cy="606076"/>
          </a:xfrm>
          <a:prstGeom prst="roundRect">
            <a:avLst>
              <a:gd name="adj" fmla="val 46722"/>
            </a:avLst>
          </a:prstGeom>
          <a:solidFill>
            <a:srgbClr val="007D85"/>
          </a:solidFill>
          <a:ln w="6350">
            <a:solidFill>
              <a:schemeClr val="bg1"/>
            </a:solidFill>
            <a:miter lim="800000"/>
            <a:headEnd/>
            <a:tailEnd/>
          </a:ln>
        </p:spPr>
        <p:txBody>
          <a:bodyPr wrap="square" lIns="0" tIns="0" rIns="0" bIns="0" anchor="ctr">
            <a:spAutoFit/>
          </a:bodyPr>
          <a:lstStyle/>
          <a:p>
            <a:pPr algn="ctr" defTabSz="457200" eaLnBrk="1" hangingPunct="1">
              <a:lnSpc>
                <a:spcPct val="120000"/>
              </a:lnSpc>
            </a:pPr>
            <a:r>
              <a:rPr lang="en-US" sz="2400" b="1" dirty="0" smtClean="0">
                <a:solidFill>
                  <a:schemeClr val="bg1"/>
                </a:solidFill>
                <a:latin typeface="+mj-lt"/>
                <a:ea typeface="MS PGothic" pitchFamily="34" charset="-128"/>
                <a:cs typeface="Arial" pitchFamily="34" charset="0"/>
                <a:sym typeface="Arial Black" pitchFamily="34" charset="0"/>
              </a:rPr>
              <a:t>URBAN FLOODPLAIN WESTERSINGEL</a:t>
            </a:r>
            <a:endParaRPr lang="en-US" sz="2400" b="1" dirty="0">
              <a:solidFill>
                <a:schemeClr val="bg1"/>
              </a:solidFill>
              <a:latin typeface="+mj-lt"/>
              <a:ea typeface="MS PGothic" pitchFamily="34" charset="-128"/>
              <a:cs typeface="Arial" pitchFamily="34" charset="0"/>
              <a:sym typeface="Arial Black" pitchFamily="34" charset="0"/>
            </a:endParaRPr>
          </a:p>
        </p:txBody>
      </p:sp>
    </p:spTree>
    <p:extLst>
      <p:ext uri="{BB962C8B-B14F-4D97-AF65-F5344CB8AC3E}">
        <p14:creationId xmlns:p14="http://schemas.microsoft.com/office/powerpoint/2010/main" val="188604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nl-NL"/>
          </a:p>
        </p:txBody>
      </p:sp>
      <p:pic>
        <p:nvPicPr>
          <p:cNvPr id="14338" name="Picture 2" descr="D:\WORKDIR\EMBRACE_THE_WATER\PICS\kleinpolderplein0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1326774"/>
            <a:ext cx="9144000" cy="5531225"/>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D:\WORKDIR\EMBRACE_THE_WATER\PICS\Kleinpolderplein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389" y="1326775"/>
            <a:ext cx="9144001" cy="5518054"/>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D:\WORKDIR\EMBRACE_THE_WATER\PICS\Kleinpolderplein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391" y="1326775"/>
            <a:ext cx="9143999" cy="5540153"/>
          </a:xfrm>
          <a:prstGeom prst="rect">
            <a:avLst/>
          </a:prstGeom>
          <a:noFill/>
          <a:extLst>
            <a:ext uri="{909E8E84-426E-40DD-AFC4-6F175D3DCCD1}">
              <a14:hiddenFill xmlns:a14="http://schemas.microsoft.com/office/drawing/2010/main">
                <a:solidFill>
                  <a:srgbClr val="FFFFFF"/>
                </a:solidFill>
              </a14:hiddenFill>
            </a:ext>
          </a:extLst>
        </p:spPr>
      </p:pic>
      <p:pic>
        <p:nvPicPr>
          <p:cNvPr id="6" name="Afbeelding 10" descr="RCI_logoDef09-05-07.eps"/>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7"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0" name="Oval 9"/>
          <p:cNvSpPr/>
          <p:nvPr/>
        </p:nvSpPr>
        <p:spPr>
          <a:xfrm>
            <a:off x="8328953" y="5986734"/>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368565" y="6030216"/>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smtClean="0">
                <a:solidFill>
                  <a:srgbClr val="005C62"/>
                </a:solidFill>
              </a:rPr>
              <a:t>3</a:t>
            </a:r>
            <a:endParaRPr lang="en-GB" b="1" dirty="0">
              <a:solidFill>
                <a:srgbClr val="005C62"/>
              </a:solidFill>
            </a:endParaRPr>
          </a:p>
        </p:txBody>
      </p:sp>
      <p:sp>
        <p:nvSpPr>
          <p:cNvPr id="12" name="Oval 11"/>
          <p:cNvSpPr/>
          <p:nvPr/>
        </p:nvSpPr>
        <p:spPr>
          <a:xfrm>
            <a:off x="7866586" y="6276291"/>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906198" y="6315912"/>
            <a:ext cx="162824" cy="162806"/>
          </a:xfrm>
          <a:prstGeom prst="ellipse">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b="1" dirty="0">
                <a:solidFill>
                  <a:srgbClr val="005C62"/>
                </a:solidFill>
              </a:rPr>
              <a:t>2</a:t>
            </a:r>
          </a:p>
        </p:txBody>
      </p:sp>
      <p:sp>
        <p:nvSpPr>
          <p:cNvPr id="14" name="Oval 13"/>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6"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Design for </a:t>
            </a:r>
            <a:r>
              <a:rPr lang="en-US" b="1" dirty="0" err="1" smtClean="0">
                <a:solidFill>
                  <a:srgbClr val="007D85"/>
                </a:solidFill>
                <a:effectLst>
                  <a:glow rad="139700">
                    <a:schemeClr val="bg1"/>
                  </a:glow>
                </a:effectLst>
              </a:rPr>
              <a:t>Exceedance</a:t>
            </a:r>
            <a:r>
              <a:rPr lang="en-US" b="1" dirty="0" smtClean="0">
                <a:solidFill>
                  <a:srgbClr val="007D85"/>
                </a:solidFill>
                <a:effectLst>
                  <a:glow rad="139700">
                    <a:schemeClr val="bg1"/>
                  </a:glow>
                </a:effectLst>
              </a:rPr>
              <a:t> &amp; Multiple Benefits for Day-to-Day use</a:t>
            </a:r>
            <a:endParaRPr lang="en-US" b="1" dirty="0">
              <a:solidFill>
                <a:srgbClr val="007D85"/>
              </a:solidFill>
              <a:effectLst>
                <a:glow rad="139700">
                  <a:schemeClr val="bg1"/>
                </a:glow>
              </a:effectLst>
            </a:endParaRPr>
          </a:p>
        </p:txBody>
      </p:sp>
      <p:pic>
        <p:nvPicPr>
          <p:cNvPr id="17" name="Picture 16" descr="CRC-WSC_logo_standard-grey.png"/>
          <p:cNvPicPr>
            <a:picLocks noChangeAspect="1"/>
          </p:cNvPicPr>
          <p:nvPr/>
        </p:nvPicPr>
        <p:blipFill>
          <a:blip r:embed="rId6"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
        <p:nvSpPr>
          <p:cNvPr id="18" name="Rectangle 6"/>
          <p:cNvSpPr>
            <a:spLocks/>
          </p:cNvSpPr>
          <p:nvPr/>
        </p:nvSpPr>
        <p:spPr bwMode="auto">
          <a:xfrm rot="10800000" flipV="1">
            <a:off x="3505199" y="1560071"/>
            <a:ext cx="5442027" cy="458679"/>
          </a:xfrm>
          <a:prstGeom prst="roundRect">
            <a:avLst>
              <a:gd name="adj" fmla="val 46722"/>
            </a:avLst>
          </a:prstGeom>
          <a:solidFill>
            <a:srgbClr val="007D85"/>
          </a:solidFill>
          <a:ln w="12700">
            <a:solidFill>
              <a:schemeClr val="bg1"/>
            </a:solidFill>
            <a:miter lim="800000"/>
            <a:headEnd/>
            <a:tailEnd/>
          </a:ln>
        </p:spPr>
        <p:txBody>
          <a:bodyPr wrap="square" lIns="0" tIns="0" rIns="0" bIns="0" anchor="ctr">
            <a:spAutoFit/>
          </a:bodyPr>
          <a:lstStyle/>
          <a:p>
            <a:pPr algn="ctr" defTabSz="457200" eaLnBrk="1" hangingPunct="1">
              <a:lnSpc>
                <a:spcPct val="120000"/>
              </a:lnSpc>
            </a:pPr>
            <a:r>
              <a:rPr lang="nl-NL" sz="2000" b="1" dirty="0" smtClean="0">
                <a:solidFill>
                  <a:srgbClr val="FFFFFF"/>
                </a:solidFill>
                <a:ea typeface="MS PGothic" pitchFamily="34" charset="-128"/>
                <a:sym typeface="Arial Black" pitchFamily="34" charset="0"/>
              </a:rPr>
              <a:t>PEAK STORAGE KLEINPOLDERPLEIN</a:t>
            </a:r>
            <a:endParaRPr lang="en-US" sz="2000" b="1" dirty="0">
              <a:solidFill>
                <a:srgbClr val="FFFFFF"/>
              </a:solidFill>
              <a:ea typeface="MS PGothic" pitchFamily="34" charset="-128"/>
              <a:sym typeface="Arial Black" pitchFamily="34" charset="0"/>
            </a:endParaRPr>
          </a:p>
        </p:txBody>
      </p:sp>
      <p:sp>
        <p:nvSpPr>
          <p:cNvPr id="19" name="TextBox 18"/>
          <p:cNvSpPr txBox="1"/>
          <p:nvPr/>
        </p:nvSpPr>
        <p:spPr>
          <a:xfrm>
            <a:off x="4389" y="1449821"/>
            <a:ext cx="2074350" cy="276999"/>
          </a:xfrm>
          <a:prstGeom prst="rect">
            <a:avLst/>
          </a:prstGeom>
          <a:noFill/>
        </p:spPr>
        <p:txBody>
          <a:bodyPr wrap="none" rtlCol="0">
            <a:spAutoFit/>
          </a:bodyPr>
          <a:lstStyle/>
          <a:p>
            <a:r>
              <a:rPr lang="en-US" sz="1200" b="1" dirty="0" smtClean="0">
                <a:solidFill>
                  <a:schemeClr val="bg1"/>
                </a:solidFill>
              </a:rPr>
              <a:t>Design: </a:t>
            </a:r>
            <a:r>
              <a:rPr lang="en-US" sz="1200" b="1" dirty="0" err="1" smtClean="0">
                <a:solidFill>
                  <a:schemeClr val="bg1"/>
                </a:solidFill>
              </a:rPr>
              <a:t>Gemeente</a:t>
            </a:r>
            <a:r>
              <a:rPr lang="en-US" sz="1200" b="1" dirty="0" smtClean="0">
                <a:solidFill>
                  <a:schemeClr val="bg1"/>
                </a:solidFill>
              </a:rPr>
              <a:t> </a:t>
            </a:r>
            <a:r>
              <a:rPr lang="en-US" sz="1200" b="1" dirty="0">
                <a:solidFill>
                  <a:schemeClr val="bg1"/>
                </a:solidFill>
              </a:rPr>
              <a:t>Rotterdam</a:t>
            </a:r>
          </a:p>
        </p:txBody>
      </p:sp>
      <p:sp>
        <p:nvSpPr>
          <p:cNvPr id="20" name="TextBox 19"/>
          <p:cNvSpPr txBox="1"/>
          <p:nvPr/>
        </p:nvSpPr>
        <p:spPr>
          <a:xfrm>
            <a:off x="0" y="4622898"/>
            <a:ext cx="8069022" cy="70788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b="1" dirty="0" smtClean="0">
                <a:solidFill>
                  <a:srgbClr val="005C62"/>
                </a:solidFill>
              </a:rPr>
              <a:t>Creates a peak storage (design events; </a:t>
            </a:r>
            <a:r>
              <a:rPr lang="en-GB" sz="2000" b="1" dirty="0" err="1" smtClean="0">
                <a:solidFill>
                  <a:srgbClr val="005C62"/>
                </a:solidFill>
              </a:rPr>
              <a:t>exceedance</a:t>
            </a:r>
            <a:r>
              <a:rPr lang="en-GB" sz="2000" b="1" dirty="0" smtClean="0">
                <a:solidFill>
                  <a:srgbClr val="005C62"/>
                </a:solidFill>
              </a:rPr>
              <a:t> events);</a:t>
            </a:r>
          </a:p>
          <a:p>
            <a:pPr marL="285750" indent="-285750">
              <a:buFont typeface="Arial" panose="020B0604020202020204" pitchFamily="34" charset="0"/>
              <a:buChar char="•"/>
            </a:pPr>
            <a:r>
              <a:rPr lang="en-GB" sz="2000" b="1" dirty="0" smtClean="0">
                <a:solidFill>
                  <a:srgbClr val="005C62"/>
                </a:solidFill>
              </a:rPr>
              <a:t>Park function (multiple benefits);</a:t>
            </a:r>
          </a:p>
        </p:txBody>
      </p:sp>
    </p:spTree>
    <p:extLst>
      <p:ext uri="{BB962C8B-B14F-4D97-AF65-F5344CB8AC3E}">
        <p14:creationId xmlns:p14="http://schemas.microsoft.com/office/powerpoint/2010/main" val="187595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fade">
                                      <p:cBhvr>
                                        <p:cTn id="12"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22" name="Picture 10" descr="KA259214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505200"/>
            <a:ext cx="4495800" cy="3352800"/>
          </a:xfrm>
          <a:prstGeom prst="rect">
            <a:avLst/>
          </a:prstGeom>
          <a:noFill/>
          <a:ln w="9525">
            <a:noFill/>
            <a:miter lim="800000"/>
            <a:headEnd/>
            <a:tailEnd/>
          </a:ln>
        </p:spPr>
      </p:pic>
      <p:pic>
        <p:nvPicPr>
          <p:cNvPr id="593923" name="Picture 1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4614863" cy="3505200"/>
          </a:xfrm>
          <a:prstGeom prst="rect">
            <a:avLst/>
          </a:prstGeom>
          <a:noFill/>
          <a:ln w="9525">
            <a:noFill/>
            <a:miter lim="800000"/>
            <a:headEnd/>
            <a:tailEnd/>
          </a:ln>
        </p:spPr>
      </p:pic>
      <p:sp>
        <p:nvSpPr>
          <p:cNvPr id="593924" name="Text Box 4"/>
          <p:cNvSpPr txBox="1">
            <a:spLocks noChangeArrowheads="1"/>
          </p:cNvSpPr>
          <p:nvPr/>
        </p:nvSpPr>
        <p:spPr bwMode="auto">
          <a:xfrm>
            <a:off x="5613400" y="5202238"/>
            <a:ext cx="127000" cy="276225"/>
          </a:xfrm>
          <a:prstGeom prst="rect">
            <a:avLst/>
          </a:prstGeom>
          <a:noFill/>
          <a:ln w="9525">
            <a:noFill/>
            <a:miter lim="800000"/>
            <a:headEnd/>
            <a:tailEnd/>
          </a:ln>
        </p:spPr>
        <p:txBody>
          <a:bodyPr wrap="none" lIns="64239" tIns="32118" rIns="64239" bIns="32118">
            <a:spAutoFit/>
          </a:bodyPr>
          <a:lstStyle/>
          <a:p>
            <a:pPr algn="l" defTabSz="642938"/>
            <a:endParaRPr lang="nl-NL" sz="1400" b="1">
              <a:ea typeface="MS PGothic" pitchFamily="34" charset="-128"/>
              <a:cs typeface="Arial" pitchFamily="34" charset="0"/>
            </a:endParaRPr>
          </a:p>
        </p:txBody>
      </p:sp>
      <p:sp>
        <p:nvSpPr>
          <p:cNvPr id="593925" name="Line 9"/>
          <p:cNvSpPr>
            <a:spLocks noChangeShapeType="1"/>
          </p:cNvSpPr>
          <p:nvPr/>
        </p:nvSpPr>
        <p:spPr bwMode="auto">
          <a:xfrm flipV="1">
            <a:off x="1273175" y="2982913"/>
            <a:ext cx="628650" cy="1473200"/>
          </a:xfrm>
          <a:prstGeom prst="line">
            <a:avLst/>
          </a:prstGeom>
          <a:noFill/>
          <a:ln w="9525">
            <a:noFill/>
            <a:round/>
            <a:headEnd/>
            <a:tailEnd/>
          </a:ln>
        </p:spPr>
        <p:txBody>
          <a:bodyPr/>
          <a:lstStyle/>
          <a:p>
            <a:endParaRPr lang="nl-NL"/>
          </a:p>
        </p:txBody>
      </p:sp>
      <p:pic>
        <p:nvPicPr>
          <p:cNvPr id="593926" name="Picture 2" descr="zevenhuizerplas nesselande_MG_629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70400" y="0"/>
            <a:ext cx="4673600" cy="3581400"/>
          </a:xfrm>
          <a:prstGeom prst="rect">
            <a:avLst/>
          </a:prstGeom>
          <a:noFill/>
          <a:ln w="9525">
            <a:noFill/>
            <a:miter lim="800000"/>
            <a:headEnd/>
            <a:tailEnd/>
          </a:ln>
        </p:spPr>
      </p:pic>
      <p:pic>
        <p:nvPicPr>
          <p:cNvPr id="593927" name="Picture 6" descr="OWB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67225" y="3505200"/>
            <a:ext cx="4676775" cy="3352800"/>
          </a:xfrm>
          <a:prstGeom prst="rect">
            <a:avLst/>
          </a:prstGeom>
          <a:noFill/>
          <a:ln w="9525">
            <a:noFill/>
            <a:miter lim="800000"/>
            <a:headEnd/>
            <a:tailEnd/>
          </a:ln>
        </p:spPr>
      </p:pic>
      <p:sp>
        <p:nvSpPr>
          <p:cNvPr id="593929" name="Rectangle 6"/>
          <p:cNvSpPr>
            <a:spLocks/>
          </p:cNvSpPr>
          <p:nvPr/>
        </p:nvSpPr>
        <p:spPr bwMode="auto">
          <a:xfrm rot="10800000" flipV="1">
            <a:off x="1676400" y="3001050"/>
            <a:ext cx="2676525" cy="505063"/>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000" b="1" dirty="0">
                <a:solidFill>
                  <a:schemeClr val="bg1"/>
                </a:solidFill>
                <a:latin typeface="+mj-lt"/>
                <a:ea typeface="MS PGothic" pitchFamily="34" charset="-128"/>
                <a:cs typeface="Arial" pitchFamily="34" charset="0"/>
                <a:sym typeface="Arial Black" pitchFamily="34" charset="0"/>
              </a:rPr>
              <a:t>Water storage / sports</a:t>
            </a:r>
          </a:p>
        </p:txBody>
      </p:sp>
      <p:sp>
        <p:nvSpPr>
          <p:cNvPr id="593930" name="Rectangle 6"/>
          <p:cNvSpPr>
            <a:spLocks/>
          </p:cNvSpPr>
          <p:nvPr/>
        </p:nvSpPr>
        <p:spPr bwMode="auto">
          <a:xfrm rot="10800000" flipV="1">
            <a:off x="4568825" y="3531275"/>
            <a:ext cx="3813175" cy="505063"/>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000" b="1">
                <a:solidFill>
                  <a:schemeClr val="bg1"/>
                </a:solidFill>
                <a:latin typeface="+mj-lt"/>
                <a:ea typeface="MS PGothic" pitchFamily="34" charset="-128"/>
                <a:cs typeface="Arial" pitchFamily="34" charset="0"/>
                <a:sym typeface="Arial Black" pitchFamily="34" charset="0"/>
              </a:rPr>
              <a:t>Water storage / parking garage</a:t>
            </a:r>
          </a:p>
        </p:txBody>
      </p:sp>
      <p:sp>
        <p:nvSpPr>
          <p:cNvPr id="593931" name="Rectangle 6"/>
          <p:cNvSpPr>
            <a:spLocks/>
          </p:cNvSpPr>
          <p:nvPr/>
        </p:nvSpPr>
        <p:spPr bwMode="auto">
          <a:xfrm rot="10800000" flipV="1">
            <a:off x="4572000" y="3001050"/>
            <a:ext cx="2906713" cy="505063"/>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000" b="1">
                <a:solidFill>
                  <a:schemeClr val="bg1"/>
                </a:solidFill>
                <a:latin typeface="+mj-lt"/>
                <a:ea typeface="MS PGothic" pitchFamily="34" charset="-128"/>
                <a:cs typeface="Arial" pitchFamily="34" charset="0"/>
                <a:sym typeface="Arial Black" pitchFamily="34" charset="0"/>
              </a:rPr>
              <a:t>Water storage / housing</a:t>
            </a:r>
          </a:p>
        </p:txBody>
      </p:sp>
      <p:sp>
        <p:nvSpPr>
          <p:cNvPr id="593932" name="Rectangle 6"/>
          <p:cNvSpPr>
            <a:spLocks/>
          </p:cNvSpPr>
          <p:nvPr/>
        </p:nvSpPr>
        <p:spPr bwMode="auto">
          <a:xfrm rot="10800000" flipV="1">
            <a:off x="-3175" y="3531275"/>
            <a:ext cx="4344988" cy="505063"/>
          </a:xfrm>
          <a:prstGeom prst="roundRect">
            <a:avLst>
              <a:gd name="adj" fmla="val 46722"/>
            </a:avLst>
          </a:prstGeom>
          <a:solidFill>
            <a:srgbClr val="007D85"/>
          </a:solidFill>
          <a:ln w="6350">
            <a:solidFill>
              <a:schemeClr val="bg1"/>
            </a:solidFill>
            <a:miter lim="800000"/>
            <a:headEnd/>
            <a:tailEnd/>
          </a:ln>
        </p:spPr>
        <p:txBody>
          <a:bodyPr lIns="0" tIns="0" rIns="0" bIns="0" anchor="ctr">
            <a:spAutoFit/>
          </a:bodyPr>
          <a:lstStyle/>
          <a:p>
            <a:pPr algn="ctr" defTabSz="457200" eaLnBrk="1" hangingPunct="1">
              <a:lnSpc>
                <a:spcPct val="120000"/>
              </a:lnSpc>
            </a:pPr>
            <a:r>
              <a:rPr lang="en-US" sz="2000" b="1">
                <a:solidFill>
                  <a:schemeClr val="bg1"/>
                </a:solidFill>
                <a:latin typeface="+mj-lt"/>
                <a:ea typeface="MS PGothic" pitchFamily="34" charset="-128"/>
                <a:cs typeface="Arial" pitchFamily="34" charset="0"/>
                <a:sym typeface="Arial Black" pitchFamily="34" charset="0"/>
              </a:rPr>
              <a:t>Water storage / attractive public area</a:t>
            </a:r>
          </a:p>
        </p:txBody>
      </p:sp>
      <p:sp>
        <p:nvSpPr>
          <p:cNvPr id="13"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chemeClr val="bg1"/>
                </a:solidFill>
              </a:rPr>
              <a:t>Mainstreaming water into urban development</a:t>
            </a:r>
            <a:endParaRPr lang="en-US" b="1" dirty="0">
              <a:solidFill>
                <a:schemeClr val="bg1"/>
              </a:solidFill>
              <a:effectLst/>
            </a:endParaRPr>
          </a:p>
        </p:txBody>
      </p:sp>
      <p:pic>
        <p:nvPicPr>
          <p:cNvPr id="14" name="Afbeelding 10" descr="RCI_logoDef09-05-07.eps"/>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112760" y="6338047"/>
            <a:ext cx="1031240" cy="519953"/>
          </a:xfrm>
          <a:prstGeom prst="rect">
            <a:avLst/>
          </a:prstGeom>
          <a:noFill/>
          <a:ln w="9525">
            <a:noFill/>
            <a:miter lim="800000"/>
            <a:headEnd/>
            <a:tailEnd/>
          </a:ln>
        </p:spPr>
      </p:pic>
      <p:pic>
        <p:nvPicPr>
          <p:cNvPr id="16" name="Picture 15" descr="CRC-WSC_logo_standard-grey.png"/>
          <p:cNvPicPr>
            <a:picLocks noChangeAspect="1"/>
          </p:cNvPicPr>
          <p:nvPr/>
        </p:nvPicPr>
        <p:blipFill>
          <a:blip r:embed="rId8"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spTree>
    <p:extLst>
      <p:ext uri="{BB962C8B-B14F-4D97-AF65-F5344CB8AC3E}">
        <p14:creationId xmlns:p14="http://schemas.microsoft.com/office/powerpoint/2010/main" val="191636337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67400" y="5410200"/>
            <a:ext cx="18288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nl-NL" sz="3200"/>
          </a:p>
        </p:txBody>
      </p:sp>
      <p:pic>
        <p:nvPicPr>
          <p:cNvPr id="152579" name="Afbeelding 1" descr="Kruisplein waterberging.jpg"/>
          <p:cNvPicPr preferRelativeResize="0">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 y="0"/>
            <a:ext cx="9144000" cy="6857999"/>
          </a:xfrm>
          <a:prstGeom prst="rect">
            <a:avLst/>
          </a:prstGeom>
          <a:solidFill>
            <a:srgbClr val="000000"/>
          </a:solidFill>
          <a:ln w="9525">
            <a:solidFill>
              <a:schemeClr val="bg1"/>
            </a:solidFill>
            <a:miter lim="800000"/>
            <a:headEnd/>
            <a:tailEnd/>
          </a:ln>
        </p:spPr>
      </p:pic>
      <p:sp>
        <p:nvSpPr>
          <p:cNvPr id="59397" name="Lijntoelichting 2 2"/>
          <p:cNvSpPr>
            <a:spLocks/>
          </p:cNvSpPr>
          <p:nvPr/>
        </p:nvSpPr>
        <p:spPr bwMode="auto">
          <a:xfrm>
            <a:off x="5364088" y="4725144"/>
            <a:ext cx="1855787" cy="773112"/>
          </a:xfrm>
          <a:prstGeom prst="borderCallout2">
            <a:avLst>
              <a:gd name="adj1" fmla="val 18750"/>
              <a:gd name="adj2" fmla="val -8333"/>
              <a:gd name="adj3" fmla="val 18750"/>
              <a:gd name="adj4" fmla="val -16667"/>
              <a:gd name="adj5" fmla="val 112500"/>
              <a:gd name="adj6" fmla="val -46667"/>
            </a:avLst>
          </a:prstGeom>
          <a:solidFill>
            <a:srgbClr val="007D85"/>
          </a:solidFill>
          <a:ln w="9525">
            <a:solidFill>
              <a:schemeClr val="bg1"/>
            </a:solidFill>
            <a:miter lim="800000"/>
            <a:headEnd/>
            <a:tailEnd/>
          </a:ln>
          <a:effectLst>
            <a:outerShdw blurRad="63500" dist="23000" dir="5400000" rotWithShape="0">
              <a:srgbClr val="000000">
                <a:alpha val="34998"/>
              </a:srgbClr>
            </a:outerShdw>
          </a:effectLst>
        </p:spPr>
        <p:txBody>
          <a:bodyPr anchor="ctr"/>
          <a:lstStyle/>
          <a:p>
            <a:pPr algn="ctr">
              <a:defRPr/>
            </a:pPr>
            <a:r>
              <a:rPr lang="nl-NL" sz="1400" b="1" dirty="0">
                <a:solidFill>
                  <a:schemeClr val="bg1"/>
                </a:solidFill>
                <a:latin typeface="+mj-lt"/>
                <a:ea typeface="MS PGothic" charset="0"/>
                <a:cs typeface="MS PGothic" charset="0"/>
              </a:rPr>
              <a:t>2400 m</a:t>
            </a:r>
            <a:r>
              <a:rPr lang="nl-NL" sz="1400" b="1" baseline="30000" dirty="0">
                <a:solidFill>
                  <a:schemeClr val="bg1"/>
                </a:solidFill>
                <a:latin typeface="+mj-lt"/>
                <a:ea typeface="MS PGothic" charset="0"/>
                <a:cs typeface="MS PGothic" charset="0"/>
              </a:rPr>
              <a:t>3 </a:t>
            </a:r>
            <a:r>
              <a:rPr lang="nl-NL" sz="1400" b="1" dirty="0">
                <a:solidFill>
                  <a:schemeClr val="bg1"/>
                </a:solidFill>
                <a:latin typeface="+mj-lt"/>
                <a:ea typeface="MS PGothic" charset="0"/>
                <a:cs typeface="MS PGothic" charset="0"/>
              </a:rPr>
              <a:t>water storage </a:t>
            </a:r>
          </a:p>
          <a:p>
            <a:pPr algn="ctr">
              <a:defRPr/>
            </a:pPr>
            <a:r>
              <a:rPr lang="nl-NL" sz="1400" b="1" dirty="0">
                <a:solidFill>
                  <a:schemeClr val="bg1"/>
                </a:solidFill>
                <a:latin typeface="+mj-lt"/>
                <a:ea typeface="MS PGothic" charset="0"/>
                <a:cs typeface="MS PGothic" charset="0"/>
              </a:rPr>
              <a:t> in </a:t>
            </a:r>
            <a:r>
              <a:rPr lang="nl-NL" sz="1400" b="1" dirty="0" err="1">
                <a:solidFill>
                  <a:schemeClr val="bg1"/>
                </a:solidFill>
                <a:latin typeface="+mj-lt"/>
                <a:ea typeface="MS PGothic" charset="0"/>
                <a:cs typeface="MS PGothic" charset="0"/>
              </a:rPr>
              <a:t>shells</a:t>
            </a:r>
            <a:r>
              <a:rPr lang="nl-NL" sz="1400" b="1" dirty="0">
                <a:solidFill>
                  <a:schemeClr val="bg1"/>
                </a:solidFill>
                <a:latin typeface="+mj-lt"/>
                <a:ea typeface="MS PGothic" charset="0"/>
                <a:cs typeface="MS PGothic" charset="0"/>
              </a:rPr>
              <a:t> on the roof of parking garage</a:t>
            </a:r>
          </a:p>
        </p:txBody>
      </p:sp>
      <p:sp>
        <p:nvSpPr>
          <p:cNvPr id="59398" name="Lijntoelichting 2 4"/>
          <p:cNvSpPr>
            <a:spLocks/>
          </p:cNvSpPr>
          <p:nvPr/>
        </p:nvSpPr>
        <p:spPr bwMode="auto">
          <a:xfrm>
            <a:off x="3981450" y="2348880"/>
            <a:ext cx="1181100" cy="458788"/>
          </a:xfrm>
          <a:prstGeom prst="borderCallout2">
            <a:avLst>
              <a:gd name="adj1" fmla="val 15199"/>
              <a:gd name="adj2" fmla="val -2125"/>
              <a:gd name="adj3" fmla="val 18750"/>
              <a:gd name="adj4" fmla="val -16667"/>
              <a:gd name="adj5" fmla="val 120097"/>
              <a:gd name="adj6" fmla="val -50806"/>
            </a:avLst>
          </a:prstGeom>
          <a:solidFill>
            <a:srgbClr val="007D85"/>
          </a:solidFill>
          <a:ln w="9525">
            <a:solidFill>
              <a:schemeClr val="bg1"/>
            </a:solidFill>
            <a:miter lim="800000"/>
            <a:headEnd/>
            <a:tailEnd/>
          </a:ln>
          <a:effectLst>
            <a:outerShdw blurRad="63500" dist="23000" dir="5400000" rotWithShape="0">
              <a:srgbClr val="000000">
                <a:alpha val="34998"/>
              </a:srgbClr>
            </a:outerShdw>
          </a:effectLst>
        </p:spPr>
        <p:txBody>
          <a:bodyPr anchor="ctr"/>
          <a:lstStyle/>
          <a:p>
            <a:pPr algn="ctr">
              <a:defRPr/>
            </a:pPr>
            <a:r>
              <a:rPr lang="nl-NL" sz="1400" b="1" dirty="0">
                <a:solidFill>
                  <a:schemeClr val="bg1"/>
                </a:solidFill>
                <a:latin typeface="+mj-lt"/>
                <a:ea typeface="MS PGothic" charset="0"/>
                <a:cs typeface="MS PGothic" charset="0"/>
              </a:rPr>
              <a:t>Central train station</a:t>
            </a:r>
          </a:p>
        </p:txBody>
      </p:sp>
      <p:sp>
        <p:nvSpPr>
          <p:cNvPr id="4" name="Rectangle 2"/>
          <p:cNvSpPr/>
          <p:nvPr/>
        </p:nvSpPr>
        <p:spPr>
          <a:xfrm>
            <a:off x="2667000" y="5638800"/>
            <a:ext cx="18288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nl-NL" sz="3200"/>
          </a:p>
        </p:txBody>
      </p:sp>
      <p:sp>
        <p:nvSpPr>
          <p:cNvPr id="8" name="Rectangle 4"/>
          <p:cNvSpPr txBox="1">
            <a:spLocks noChangeArrowheads="1"/>
          </p:cNvSpPr>
          <p:nvPr/>
        </p:nvSpPr>
        <p:spPr>
          <a:xfrm>
            <a:off x="0" y="274638"/>
            <a:ext cx="9144000" cy="1143000"/>
          </a:xfrm>
          <a:prstGeom prst="rect">
            <a:avLst/>
          </a:prstGeom>
        </p:spPr>
        <p:txBody>
          <a:bodyP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chemeClr val="bg1"/>
                </a:solidFill>
              </a:rPr>
              <a:t>Ensuring Standards</a:t>
            </a:r>
            <a:r>
              <a:rPr lang="en-US" b="1" dirty="0" smtClean="0">
                <a:solidFill>
                  <a:schemeClr val="bg1"/>
                </a:solidFill>
                <a:effectLst/>
              </a:rPr>
              <a:t>: Mainstreaming water into urban development</a:t>
            </a:r>
            <a:endParaRPr lang="en-US" b="1" dirty="0">
              <a:solidFill>
                <a:schemeClr val="bg1"/>
              </a:solidFill>
              <a:effectLst/>
            </a:endParaRPr>
          </a:p>
        </p:txBody>
      </p:sp>
      <p:pic>
        <p:nvPicPr>
          <p:cNvPr id="10" name="Afbeelding 10" descr="RCI_logoDef09-05-07.eps"/>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8633" y="6324876"/>
            <a:ext cx="1031240" cy="519953"/>
          </a:xfrm>
          <a:prstGeom prst="rect">
            <a:avLst/>
          </a:prstGeom>
          <a:noFill/>
          <a:ln w="9525">
            <a:noFill/>
            <a:miter lim="800000"/>
            <a:headEnd/>
            <a:tailEnd/>
          </a:ln>
        </p:spPr>
      </p:pic>
      <p:sp>
        <p:nvSpPr>
          <p:cNvPr id="11" name="Right Triangle 2"/>
          <p:cNvSpPr/>
          <p:nvPr/>
        </p:nvSpPr>
        <p:spPr>
          <a:xfrm rot="14784344">
            <a:off x="7903972" y="5000524"/>
            <a:ext cx="545151" cy="2340623"/>
          </a:xfrm>
          <a:custGeom>
            <a:avLst/>
            <a:gdLst>
              <a:gd name="connsiteX0" fmla="*/ 0 w 1665736"/>
              <a:gd name="connsiteY0" fmla="*/ 7377366 h 7377366"/>
              <a:gd name="connsiteX1" fmla="*/ 0 w 1665736"/>
              <a:gd name="connsiteY1" fmla="*/ 0 h 7377366"/>
              <a:gd name="connsiteX2" fmla="*/ 1665736 w 1665736"/>
              <a:gd name="connsiteY2" fmla="*/ 7377366 h 7377366"/>
              <a:gd name="connsiteX3" fmla="*/ 0 w 1665736"/>
              <a:gd name="connsiteY3" fmla="*/ 7377366 h 7377366"/>
              <a:gd name="connsiteX0" fmla="*/ 439244 w 1665736"/>
              <a:gd name="connsiteY0" fmla="*/ 6849859 h 7377366"/>
              <a:gd name="connsiteX1" fmla="*/ 0 w 1665736"/>
              <a:gd name="connsiteY1" fmla="*/ 0 h 7377366"/>
              <a:gd name="connsiteX2" fmla="*/ 1665736 w 1665736"/>
              <a:gd name="connsiteY2" fmla="*/ 7377366 h 7377366"/>
              <a:gd name="connsiteX3" fmla="*/ 439244 w 1665736"/>
              <a:gd name="connsiteY3" fmla="*/ 6849859 h 7377366"/>
              <a:gd name="connsiteX0" fmla="*/ 439244 w 1724198"/>
              <a:gd name="connsiteY0" fmla="*/ 6849859 h 7402900"/>
              <a:gd name="connsiteX1" fmla="*/ 0 w 1724198"/>
              <a:gd name="connsiteY1" fmla="*/ 0 h 7402900"/>
              <a:gd name="connsiteX2" fmla="*/ 1724198 w 1724198"/>
              <a:gd name="connsiteY2" fmla="*/ 7402900 h 7402900"/>
              <a:gd name="connsiteX3" fmla="*/ 439244 w 1724198"/>
              <a:gd name="connsiteY3" fmla="*/ 6849859 h 7402900"/>
              <a:gd name="connsiteX0" fmla="*/ 433755 w 1724198"/>
              <a:gd name="connsiteY0" fmla="*/ 6835859 h 7402900"/>
              <a:gd name="connsiteX1" fmla="*/ 0 w 1724198"/>
              <a:gd name="connsiteY1" fmla="*/ 0 h 7402900"/>
              <a:gd name="connsiteX2" fmla="*/ 1724198 w 1724198"/>
              <a:gd name="connsiteY2" fmla="*/ 7402900 h 7402900"/>
              <a:gd name="connsiteX3" fmla="*/ 433755 w 1724198"/>
              <a:gd name="connsiteY3" fmla="*/ 6835859 h 7402900"/>
            </a:gdLst>
            <a:ahLst/>
            <a:cxnLst>
              <a:cxn ang="0">
                <a:pos x="connsiteX0" y="connsiteY0"/>
              </a:cxn>
              <a:cxn ang="0">
                <a:pos x="connsiteX1" y="connsiteY1"/>
              </a:cxn>
              <a:cxn ang="0">
                <a:pos x="connsiteX2" y="connsiteY2"/>
              </a:cxn>
              <a:cxn ang="0">
                <a:pos x="connsiteX3" y="connsiteY3"/>
              </a:cxn>
            </a:cxnLst>
            <a:rect l="l" t="t" r="r" b="b"/>
            <a:pathLst>
              <a:path w="1724198" h="7402900">
                <a:moveTo>
                  <a:pt x="433755" y="6835859"/>
                </a:moveTo>
                <a:lnTo>
                  <a:pt x="0" y="0"/>
                </a:lnTo>
                <a:lnTo>
                  <a:pt x="1724198" y="7402900"/>
                </a:lnTo>
                <a:lnTo>
                  <a:pt x="433755" y="6835859"/>
                </a:lnTo>
                <a:close/>
              </a:path>
            </a:pathLst>
          </a:custGeom>
          <a:gradFill>
            <a:gsLst>
              <a:gs pos="7000">
                <a:srgbClr val="00B050"/>
              </a:gs>
              <a:gs pos="45000">
                <a:srgbClr val="FFF200"/>
              </a:gs>
              <a:gs pos="32000">
                <a:srgbClr val="FFFF00"/>
              </a:gs>
              <a:gs pos="57000">
                <a:srgbClr val="FFD200"/>
              </a:gs>
              <a:gs pos="74000">
                <a:srgbClr val="FFC000"/>
              </a:gs>
              <a:gs pos="89000">
                <a:srgbClr val="FF0000"/>
              </a:gs>
            </a:gsLst>
            <a:lin ang="5400000" scaled="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rgbClr val="000090"/>
              </a:solidFill>
            </a:endParaRPr>
          </a:p>
        </p:txBody>
      </p:sp>
      <p:sp>
        <p:nvSpPr>
          <p:cNvPr id="18" name="Oval 17"/>
          <p:cNvSpPr/>
          <p:nvPr/>
        </p:nvSpPr>
        <p:spPr>
          <a:xfrm>
            <a:off x="7426514" y="6561205"/>
            <a:ext cx="242047" cy="242047"/>
          </a:xfrm>
          <a:prstGeom prst="ellipse">
            <a:avLst/>
          </a:prstGeom>
          <a:solidFill>
            <a:schemeClr val="bg1"/>
          </a:solidFill>
          <a:ln>
            <a:solidFill>
              <a:srgbClr val="005C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7466126" y="6602878"/>
            <a:ext cx="162824" cy="162806"/>
          </a:xfrm>
          <a:prstGeom prst="ellipse">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solidFill>
                  <a:srgbClr val="005C62"/>
                </a:solidFill>
              </a:rPr>
              <a:t>1</a:t>
            </a:r>
            <a:endParaRPr lang="en-GB" b="1" dirty="0">
              <a:solidFill>
                <a:srgbClr val="005C62"/>
              </a:solidFill>
            </a:endParaRPr>
          </a:p>
        </p:txBody>
      </p:sp>
      <p:sp>
        <p:nvSpPr>
          <p:cNvPr id="12" name="TextBox 11"/>
          <p:cNvSpPr txBox="1"/>
          <p:nvPr/>
        </p:nvSpPr>
        <p:spPr>
          <a:xfrm>
            <a:off x="4389" y="2210380"/>
            <a:ext cx="3128870" cy="276999"/>
          </a:xfrm>
          <a:prstGeom prst="rect">
            <a:avLst/>
          </a:prstGeom>
          <a:noFill/>
        </p:spPr>
        <p:txBody>
          <a:bodyPr wrap="none" rtlCol="0">
            <a:spAutoFit/>
          </a:bodyPr>
          <a:lstStyle/>
          <a:p>
            <a:r>
              <a:rPr lang="en-US" sz="1200" b="1" dirty="0" smtClean="0">
                <a:solidFill>
                  <a:schemeClr val="bg1"/>
                </a:solidFill>
              </a:rPr>
              <a:t>Design: </a:t>
            </a:r>
            <a:r>
              <a:rPr lang="en-US" sz="1200" b="1" dirty="0">
                <a:solidFill>
                  <a:schemeClr val="bg1"/>
                </a:solidFill>
              </a:rPr>
              <a:t>Maarten </a:t>
            </a:r>
            <a:r>
              <a:rPr lang="en-US" sz="1200" b="1" dirty="0" err="1" smtClean="0">
                <a:solidFill>
                  <a:schemeClr val="bg1"/>
                </a:solidFill>
              </a:rPr>
              <a:t>Struijs</a:t>
            </a:r>
            <a:r>
              <a:rPr lang="en-US" sz="1200" b="1" dirty="0" smtClean="0">
                <a:solidFill>
                  <a:schemeClr val="bg1"/>
                </a:solidFill>
              </a:rPr>
              <a:t>/</a:t>
            </a:r>
            <a:r>
              <a:rPr lang="en-US" sz="1200" b="1" dirty="0" err="1" smtClean="0">
                <a:solidFill>
                  <a:schemeClr val="bg1"/>
                </a:solidFill>
              </a:rPr>
              <a:t>Gemeente</a:t>
            </a:r>
            <a:r>
              <a:rPr lang="en-US" sz="1200" b="1" dirty="0" smtClean="0">
                <a:solidFill>
                  <a:schemeClr val="bg1"/>
                </a:solidFill>
              </a:rPr>
              <a:t> </a:t>
            </a:r>
            <a:r>
              <a:rPr lang="en-US" sz="1200" b="1" dirty="0">
                <a:solidFill>
                  <a:schemeClr val="bg1"/>
                </a:solidFill>
              </a:rPr>
              <a:t>Rotterdam</a:t>
            </a:r>
          </a:p>
        </p:txBody>
      </p:sp>
      <p:pic>
        <p:nvPicPr>
          <p:cNvPr id="13" name="Picture 12" descr="CRC-WSC_logo_standard-grey.png"/>
          <p:cNvPicPr>
            <a:picLocks noChangeAspect="1"/>
          </p:cNvPicPr>
          <p:nvPr/>
        </p:nvPicPr>
        <p:blipFill>
          <a:blip r:embed="rId5" cstate="email">
            <a:alphaModFix/>
            <a:extLst>
              <a:ext uri="{28A0092B-C50C-407E-A947-70E740481C1C}">
                <a14:useLocalDpi xmlns:a14="http://schemas.microsoft.com/office/drawing/2010/main"/>
              </a:ext>
            </a:extLst>
          </a:blip>
          <a:stretch>
            <a:fillRect/>
          </a:stretch>
        </p:blipFill>
        <p:spPr>
          <a:xfrm>
            <a:off x="90180" y="6351517"/>
            <a:ext cx="2195798" cy="301384"/>
          </a:xfrm>
          <a:prstGeom prst="rect">
            <a:avLst/>
          </a:prstGeom>
        </p:spPr>
      </p:pic>
      <p:pic>
        <p:nvPicPr>
          <p:cNvPr id="14" name="Picture 13"/>
          <p:cNvPicPr>
            <a:picLocks noChangeAspect="1" noChangeArrowheads="1"/>
          </p:cNvPicPr>
          <p:nvPr/>
        </p:nvPicPr>
        <p:blipFill>
          <a:blip r:embed="rId6" cstate="email">
            <a:lum contrast="14000"/>
            <a:extLst>
              <a:ext uri="{28A0092B-C50C-407E-A947-70E740481C1C}">
                <a14:useLocalDpi xmlns:a14="http://schemas.microsoft.com/office/drawing/2010/main"/>
              </a:ext>
            </a:extLst>
          </a:blip>
          <a:srcRect/>
          <a:stretch>
            <a:fillRect/>
          </a:stretch>
        </p:blipFill>
        <p:spPr bwMode="auto">
          <a:xfrm>
            <a:off x="5364088" y="3346280"/>
            <a:ext cx="2744545" cy="128980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432120"/>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05000" y="533400"/>
            <a:ext cx="7239000" cy="1143000"/>
          </a:xfrm>
        </p:spPr>
        <p:txBody>
          <a:bodyPr>
            <a:normAutofit fontScale="90000"/>
          </a:bodyPr>
          <a:lstStyle/>
          <a:p>
            <a:pPr eaLnBrk="1" hangingPunct="1"/>
            <a:r>
              <a:rPr lang="nl-NL" altLang="nl-NL" smtClean="0"/>
              <a:t>Recovery phase:</a:t>
            </a:r>
            <a:br>
              <a:rPr lang="nl-NL" altLang="nl-NL" smtClean="0"/>
            </a:br>
            <a:r>
              <a:rPr lang="nl-NL" altLang="nl-NL" b="0" smtClean="0"/>
              <a:t>Impoldering</a:t>
            </a:r>
            <a:endParaRPr lang="nl-NL" altLang="nl-NL" smtClean="0"/>
          </a:p>
        </p:txBody>
      </p:sp>
      <p:pic>
        <p:nvPicPr>
          <p:cNvPr id="9219" name="Picture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0338" y="-3175"/>
            <a:ext cx="9628188" cy="686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Placeholder 3"/>
          <p:cNvSpPr txBox="1">
            <a:spLocks/>
          </p:cNvSpPr>
          <p:nvPr/>
        </p:nvSpPr>
        <p:spPr>
          <a:xfrm>
            <a:off x="360000" y="360363"/>
            <a:ext cx="4712332" cy="551090"/>
          </a:xfrm>
          <a:prstGeom prst="rect">
            <a:avLst/>
          </a:prstGeom>
          <a:solidFill>
            <a:srgbClr val="FFFF00"/>
          </a:solidFill>
        </p:spPr>
        <p:txBody>
          <a:bodyPr vert="horz" lIns="91440" tIns="45720" rIns="91440" bIns="45720" rtlCol="0" anchor="ctr"/>
          <a:lstStyle>
            <a:defPPr>
              <a:defRPr lang="en-US"/>
            </a:defPPr>
            <a:lvl1pPr algn="l" rtl="0" fontAlgn="base">
              <a:spcBef>
                <a:spcPct val="0"/>
              </a:spcBef>
              <a:spcAft>
                <a:spcPct val="0"/>
              </a:spcAft>
              <a:defRPr sz="1200" kern="1200">
                <a:solidFill>
                  <a:schemeClr val="tx1">
                    <a:tint val="75000"/>
                  </a:schemeClr>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a:lstStyle>
          <a:p>
            <a:r>
              <a:rPr lang="en-US" sz="2400" smtClean="0"/>
              <a:t>Self-reliant Island of Dordrecht</a:t>
            </a:r>
            <a:endParaRPr lang="en-US" sz="2400" dirty="0"/>
          </a:p>
        </p:txBody>
      </p:sp>
    </p:spTree>
    <p:extLst>
      <p:ext uri="{BB962C8B-B14F-4D97-AF65-F5344CB8AC3E}">
        <p14:creationId xmlns:p14="http://schemas.microsoft.com/office/powerpoint/2010/main" val="18780822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a:xfrm>
            <a:off x="386857" y="1440000"/>
            <a:ext cx="8333077" cy="5013336"/>
            <a:chOff x="1439652" y="2125266"/>
            <a:chExt cx="6264696" cy="3768959"/>
          </a:xfrm>
        </p:grpSpPr>
        <p:pic>
          <p:nvPicPr>
            <p:cNvPr id="5" name="Afbeelding 5"/>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l="12187" r="10056" b="7328"/>
            <a:stretch/>
          </p:blipFill>
          <p:spPr bwMode="auto">
            <a:xfrm>
              <a:off x="1439652" y="2125266"/>
              <a:ext cx="6264696" cy="3765111"/>
            </a:xfrm>
            <a:prstGeom prst="rect">
              <a:avLst/>
            </a:prstGeom>
            <a:ln>
              <a:noFill/>
            </a:ln>
            <a:extLst>
              <a:ext uri="{53640926-AAD7-44d8-BBD7-CCE9431645EC}">
                <a14:shadowObscured xmlns:a14="http://schemas.microsoft.com/office/drawing/2010/main" xmlns=""/>
              </a:ext>
            </a:extLst>
          </p:spPr>
        </p:pic>
        <p:sp>
          <p:nvSpPr>
            <p:cNvPr id="6" name="Tekstvak 6"/>
            <p:cNvSpPr txBox="1"/>
            <p:nvPr/>
          </p:nvSpPr>
          <p:spPr>
            <a:xfrm>
              <a:off x="5004048" y="3724400"/>
              <a:ext cx="2700300" cy="2169825"/>
            </a:xfrm>
            <a:prstGeom prst="rect">
              <a:avLst/>
            </a:prstGeom>
            <a:solidFill>
              <a:sysClr val="window" lastClr="FFFFFF">
                <a:alpha val="60000"/>
              </a:sysClr>
            </a:solidFill>
          </p:spPr>
          <p:txBody>
            <a:bodyPr wrap="square" numCol="1" rtlCol="0">
              <a:spAutoFit/>
            </a:bodyPr>
            <a:lstStyle/>
            <a:p>
              <a:pPr marL="0" marR="0" lvl="0" indent="0" defTabSz="914400" eaLnBrk="1" fontAlgn="auto" latinLnBrk="0" hangingPunct="1">
                <a:lnSpc>
                  <a:spcPct val="100000"/>
                </a:lnSpc>
                <a:spcBef>
                  <a:spcPts val="949"/>
                </a:spcBef>
                <a:spcAft>
                  <a:spcPts val="0"/>
                </a:spcAft>
                <a:buClr>
                  <a:srgbClr val="00385B"/>
                </a:buClr>
                <a:buSzPct val="100000"/>
                <a:buFontTx/>
                <a:buNone/>
                <a:tabLst/>
                <a:defRPr/>
              </a:pP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The Merwedestraat-Oranjelaan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connects</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the</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city</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center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and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the</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unembanked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‘Stadswerven’ area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with</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the</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N3. </a:t>
              </a:r>
            </a:p>
            <a:p>
              <a:pPr marL="0" marR="0" lvl="0" indent="0" defTabSz="914400" eaLnBrk="1" fontAlgn="auto" latinLnBrk="0" hangingPunct="1">
                <a:lnSpc>
                  <a:spcPct val="100000"/>
                </a:lnSpc>
                <a:spcBef>
                  <a:spcPts val="949"/>
                </a:spcBef>
                <a:spcAft>
                  <a:spcPts val="0"/>
                </a:spcAft>
                <a:buClr>
                  <a:srgbClr val="00385B"/>
                </a:buClr>
                <a:buSzPct val="100000"/>
                <a:buFontTx/>
                <a:buNone/>
                <a:tabLst/>
                <a:defRPr/>
              </a:pP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When</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elevated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certain</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places</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it</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could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potentially</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function</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as a life-line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for</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the</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unembanked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‘Stadswerven’ area.</a:t>
              </a:r>
            </a:p>
            <a:p>
              <a:pPr marL="0" marR="0" lvl="0" indent="0" defTabSz="914400" eaLnBrk="1" fontAlgn="auto" latinLnBrk="0" hangingPunct="1">
                <a:lnSpc>
                  <a:spcPct val="100000"/>
                </a:lnSpc>
                <a:spcBef>
                  <a:spcPts val="949"/>
                </a:spcBef>
                <a:spcAft>
                  <a:spcPts val="0"/>
                </a:spcAft>
                <a:buClr>
                  <a:srgbClr val="00385B"/>
                </a:buClr>
                <a:buSzPct val="100000"/>
                <a:buFontTx/>
                <a:buNone/>
                <a:tabLst/>
                <a:defRPr/>
              </a:pP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Large maintenance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works</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are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planned</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a:t>
              </a:r>
              <a:r>
                <a:rPr kumimoji="0" lang="nl-NL" sz="1600" b="0" i="0" u="none" strike="noStrike" kern="0" cap="none" spc="0" normalizeH="0" baseline="0" noProof="0" dirty="0" err="1" smtClean="0">
                  <a:ln>
                    <a:noFill/>
                  </a:ln>
                  <a:solidFill>
                    <a:srgbClr val="00385B"/>
                  </a:solidFill>
                  <a:effectLst/>
                  <a:uLnTx/>
                  <a:uFillTx/>
                  <a:latin typeface="Century Gothic" panose="020B0502020202020204" pitchFamily="34" charset="0"/>
                  <a:cs typeface="Helvetica" charset="0"/>
                </a:rPr>
                <a:t>for</a:t>
              </a:r>
              <a:r>
                <a:rPr kumimoji="0" lang="nl-NL" sz="1600" b="0" i="0" u="none" strike="noStrike" kern="0" cap="none" spc="0" normalizeH="0" baseline="0" noProof="0" dirty="0" smtClean="0">
                  <a:ln>
                    <a:noFill/>
                  </a:ln>
                  <a:solidFill>
                    <a:srgbClr val="00385B"/>
                  </a:solidFill>
                  <a:effectLst/>
                  <a:uLnTx/>
                  <a:uFillTx/>
                  <a:latin typeface="Century Gothic" panose="020B0502020202020204" pitchFamily="34" charset="0"/>
                  <a:cs typeface="Helvetica" charset="0"/>
                </a:rPr>
                <a:t> 2015-2016.</a:t>
              </a:r>
            </a:p>
          </p:txBody>
        </p:sp>
        <p:sp>
          <p:nvSpPr>
            <p:cNvPr id="7" name="Vrije vorm 7"/>
            <p:cNvSpPr/>
            <p:nvPr/>
          </p:nvSpPr>
          <p:spPr>
            <a:xfrm>
              <a:off x="1824431" y="2642173"/>
              <a:ext cx="5572086" cy="2948099"/>
            </a:xfrm>
            <a:custGeom>
              <a:avLst/>
              <a:gdLst>
                <a:gd name="connsiteX0" fmla="*/ 6057900 w 6057900"/>
                <a:gd name="connsiteY0" fmla="*/ 747669 h 3205135"/>
                <a:gd name="connsiteX1" fmla="*/ 4762500 w 6057900"/>
                <a:gd name="connsiteY1" fmla="*/ 690519 h 3205135"/>
                <a:gd name="connsiteX2" fmla="*/ 4238625 w 6057900"/>
                <a:gd name="connsiteY2" fmla="*/ 528594 h 3205135"/>
                <a:gd name="connsiteX3" fmla="*/ 2676525 w 6057900"/>
                <a:gd name="connsiteY3" fmla="*/ 14244 h 3205135"/>
                <a:gd name="connsiteX4" fmla="*/ 2105025 w 6057900"/>
                <a:gd name="connsiteY4" fmla="*/ 176169 h 3205135"/>
                <a:gd name="connsiteX5" fmla="*/ 1895475 w 6057900"/>
                <a:gd name="connsiteY5" fmla="*/ 519069 h 3205135"/>
                <a:gd name="connsiteX6" fmla="*/ 1895475 w 6057900"/>
                <a:gd name="connsiteY6" fmla="*/ 976269 h 3205135"/>
                <a:gd name="connsiteX7" fmla="*/ 1657350 w 6057900"/>
                <a:gd name="connsiteY7" fmla="*/ 1366794 h 3205135"/>
                <a:gd name="connsiteX8" fmla="*/ 1133475 w 6057900"/>
                <a:gd name="connsiteY8" fmla="*/ 1909719 h 3205135"/>
                <a:gd name="connsiteX9" fmla="*/ 885825 w 6057900"/>
                <a:gd name="connsiteY9" fmla="*/ 2347869 h 3205135"/>
                <a:gd name="connsiteX10" fmla="*/ 133350 w 6057900"/>
                <a:gd name="connsiteY10" fmla="*/ 2947944 h 3205135"/>
                <a:gd name="connsiteX11" fmla="*/ 0 w 6057900"/>
                <a:gd name="connsiteY11" fmla="*/ 3205119 h 320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57900" h="3205135">
                  <a:moveTo>
                    <a:pt x="6057900" y="747669"/>
                  </a:moveTo>
                  <a:cubicBezTo>
                    <a:pt x="5561806" y="737350"/>
                    <a:pt x="5065712" y="727031"/>
                    <a:pt x="4762500" y="690519"/>
                  </a:cubicBezTo>
                  <a:cubicBezTo>
                    <a:pt x="4459288" y="654007"/>
                    <a:pt x="4238625" y="528594"/>
                    <a:pt x="4238625" y="528594"/>
                  </a:cubicBezTo>
                  <a:cubicBezTo>
                    <a:pt x="3890963" y="415882"/>
                    <a:pt x="3032125" y="72982"/>
                    <a:pt x="2676525" y="14244"/>
                  </a:cubicBezTo>
                  <a:cubicBezTo>
                    <a:pt x="2320925" y="-44494"/>
                    <a:pt x="2235200" y="92032"/>
                    <a:pt x="2105025" y="176169"/>
                  </a:cubicBezTo>
                  <a:cubicBezTo>
                    <a:pt x="1974850" y="260306"/>
                    <a:pt x="1930400" y="385719"/>
                    <a:pt x="1895475" y="519069"/>
                  </a:cubicBezTo>
                  <a:cubicBezTo>
                    <a:pt x="1860550" y="652419"/>
                    <a:pt x="1935162" y="834982"/>
                    <a:pt x="1895475" y="976269"/>
                  </a:cubicBezTo>
                  <a:cubicBezTo>
                    <a:pt x="1855788" y="1117556"/>
                    <a:pt x="1784350" y="1211219"/>
                    <a:pt x="1657350" y="1366794"/>
                  </a:cubicBezTo>
                  <a:cubicBezTo>
                    <a:pt x="1530350" y="1522369"/>
                    <a:pt x="1262063" y="1746206"/>
                    <a:pt x="1133475" y="1909719"/>
                  </a:cubicBezTo>
                  <a:cubicBezTo>
                    <a:pt x="1004887" y="2073232"/>
                    <a:pt x="1052512" y="2174832"/>
                    <a:pt x="885825" y="2347869"/>
                  </a:cubicBezTo>
                  <a:cubicBezTo>
                    <a:pt x="719138" y="2520906"/>
                    <a:pt x="280988" y="2805069"/>
                    <a:pt x="133350" y="2947944"/>
                  </a:cubicBezTo>
                  <a:cubicBezTo>
                    <a:pt x="-14288" y="3090819"/>
                    <a:pt x="92075" y="3206707"/>
                    <a:pt x="0" y="3205119"/>
                  </a:cubicBezTo>
                </a:path>
              </a:pathLst>
            </a:custGeom>
            <a:noFill/>
            <a:ln w="38100" cap="flat" cmpd="sng" algn="ctr">
              <a:solidFill>
                <a:srgbClr val="FF0000"/>
              </a:solidFill>
              <a:prstDash val="sysDot"/>
              <a:miter lim="800000"/>
              <a:headEnd type="oval" w="med" len="med"/>
              <a:tailEnd type="oval" w="med" len="med"/>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800" b="0" i="0" u="none" strike="noStrike" kern="0" cap="none" spc="0" normalizeH="0" baseline="0" noProof="0" smtClean="0">
                <a:ln>
                  <a:noFill/>
                </a:ln>
                <a:solidFill>
                  <a:prstClr val="black"/>
                </a:solidFill>
                <a:effectLst/>
                <a:uLnTx/>
                <a:uFillTx/>
                <a:latin typeface="Calibri" panose="020F0502020204030204"/>
                <a:ea typeface="+mn-ea"/>
                <a:cs typeface="+mn-cs"/>
              </a:endParaRPr>
            </a:p>
          </p:txBody>
        </p:sp>
      </p:grpSp>
      <p:sp>
        <p:nvSpPr>
          <p:cNvPr id="4" name="Text Placeholder 3"/>
          <p:cNvSpPr>
            <a:spLocks noGrp="1"/>
          </p:cNvSpPr>
          <p:nvPr>
            <p:ph type="body" sz="quarter" idx="10"/>
          </p:nvPr>
        </p:nvSpPr>
        <p:spPr>
          <a:xfrm>
            <a:off x="360000" y="360363"/>
            <a:ext cx="7196549" cy="551090"/>
          </a:xfrm>
        </p:spPr>
        <p:txBody>
          <a:bodyPr/>
          <a:lstStyle/>
          <a:p>
            <a:r>
              <a:rPr lang="en-GB" dirty="0" smtClean="0"/>
              <a:t>Looking at mainstreaming - maintenance of access road</a:t>
            </a:r>
            <a:endParaRPr lang="en-GB" dirty="0"/>
          </a:p>
        </p:txBody>
      </p:sp>
    </p:spTree>
    <p:extLst>
      <p:ext uri="{BB962C8B-B14F-4D97-AF65-F5344CB8AC3E}">
        <p14:creationId xmlns:p14="http://schemas.microsoft.com/office/powerpoint/2010/main" val="1150886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218463203bDruWc_fs"/>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457200" y="737927"/>
            <a:ext cx="2224850" cy="369332"/>
          </a:xfrm>
          <a:prstGeom prst="rect">
            <a:avLst/>
          </a:prstGeom>
          <a:noFill/>
        </p:spPr>
        <p:txBody>
          <a:bodyPr wrap="none" rtlCol="0">
            <a:spAutoFit/>
          </a:bodyPr>
          <a:lstStyle/>
          <a:p>
            <a:r>
              <a:rPr lang="en-US" dirty="0" smtClean="0">
                <a:effectLst>
                  <a:outerShdw blurRad="50800" dist="38100" dir="2700000" algn="tl" rotWithShape="0">
                    <a:srgbClr val="000000">
                      <a:alpha val="43000"/>
                    </a:srgbClr>
                  </a:outerShdw>
                </a:effectLst>
              </a:rPr>
              <a:t>What we used to do</a:t>
            </a:r>
            <a:endParaRPr lang="en-US"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1406958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4000" y="1235982"/>
            <a:ext cx="8136000" cy="4525963"/>
          </a:xfrm>
        </p:spPr>
        <p:txBody>
          <a:bodyPr>
            <a:normAutofit fontScale="85000" lnSpcReduction="10000"/>
          </a:bodyPr>
          <a:lstStyle/>
          <a:p>
            <a:r>
              <a:rPr lang="en-GB" dirty="0"/>
              <a:t>After assessing the </a:t>
            </a:r>
            <a:r>
              <a:rPr lang="en-GB" dirty="0" smtClean="0"/>
              <a:t>feasibility of mainstreaming in 3 projects, </a:t>
            </a:r>
            <a:r>
              <a:rPr lang="en-GB" dirty="0"/>
              <a:t>it </a:t>
            </a:r>
            <a:r>
              <a:rPr lang="en-GB" dirty="0" smtClean="0"/>
              <a:t>appears unlikely </a:t>
            </a:r>
            <a:r>
              <a:rPr lang="en-GB" dirty="0"/>
              <a:t>under the current conditions that the scope of any of </a:t>
            </a:r>
            <a:r>
              <a:rPr lang="en-GB" dirty="0" smtClean="0"/>
              <a:t>the projects </a:t>
            </a:r>
            <a:r>
              <a:rPr lang="en-GB" dirty="0"/>
              <a:t>will be widened to include flood risk </a:t>
            </a:r>
            <a:r>
              <a:rPr lang="en-GB" dirty="0" smtClean="0"/>
              <a:t>management</a:t>
            </a:r>
            <a:endParaRPr lang="en-GB" dirty="0"/>
          </a:p>
          <a:p>
            <a:r>
              <a:rPr lang="en-GB" dirty="0" smtClean="0"/>
              <a:t>However</a:t>
            </a:r>
            <a:r>
              <a:rPr lang="en-GB" dirty="0"/>
              <a:t>, the dialogues about this have </a:t>
            </a:r>
            <a:r>
              <a:rPr lang="en-GB" dirty="0" smtClean="0"/>
              <a:t>been </a:t>
            </a:r>
            <a:r>
              <a:rPr lang="en-GB" dirty="0"/>
              <a:t>beneficial in other ways: </a:t>
            </a:r>
          </a:p>
          <a:p>
            <a:pPr marL="702900" lvl="1" indent="-342900"/>
            <a:r>
              <a:rPr lang="en-GB" dirty="0"/>
              <a:t>Alignment of current projects </a:t>
            </a:r>
            <a:endParaRPr lang="en-GB" dirty="0" smtClean="0"/>
          </a:p>
          <a:p>
            <a:pPr marL="702900" lvl="1" indent="-342900"/>
            <a:r>
              <a:rPr lang="en-GB" dirty="0" smtClean="0"/>
              <a:t>Need </a:t>
            </a:r>
            <a:r>
              <a:rPr lang="en-GB" dirty="0"/>
              <a:t>for critical reflection on how existing planning provisions (</a:t>
            </a:r>
            <a:r>
              <a:rPr lang="en-GB" dirty="0" smtClean="0"/>
              <a:t>MIRT study) </a:t>
            </a:r>
            <a:r>
              <a:rPr lang="en-GB" dirty="0"/>
              <a:t>can better enable </a:t>
            </a:r>
            <a:r>
              <a:rPr lang="en-GB" dirty="0" smtClean="0"/>
              <a:t>mainstreaming</a:t>
            </a:r>
            <a:endParaRPr lang="en-GB" dirty="0"/>
          </a:p>
          <a:p>
            <a:pPr marL="702900" lvl="1" indent="-342900"/>
            <a:r>
              <a:rPr lang="en-GB" dirty="0"/>
              <a:t>Increased awareness about flood risk </a:t>
            </a:r>
            <a:r>
              <a:rPr lang="en-GB" dirty="0" smtClean="0"/>
              <a:t>management objectives amongst project </a:t>
            </a:r>
            <a:r>
              <a:rPr lang="en-GB" dirty="0"/>
              <a:t>managers</a:t>
            </a:r>
          </a:p>
        </p:txBody>
      </p:sp>
      <p:sp>
        <p:nvSpPr>
          <p:cNvPr id="4" name="Text Placeholder 3"/>
          <p:cNvSpPr>
            <a:spLocks noGrp="1"/>
          </p:cNvSpPr>
          <p:nvPr>
            <p:ph type="body" sz="quarter" idx="10"/>
          </p:nvPr>
        </p:nvSpPr>
        <p:spPr>
          <a:xfrm>
            <a:off x="360000" y="360363"/>
            <a:ext cx="6779768" cy="551090"/>
          </a:xfrm>
        </p:spPr>
        <p:txBody>
          <a:bodyPr/>
          <a:lstStyle/>
          <a:p>
            <a:r>
              <a:rPr lang="en-US" dirty="0" smtClean="0"/>
              <a:t>Conclusions from trying to mainstream in Dordrecht</a:t>
            </a:r>
            <a:endParaRPr lang="en-US" dirty="0"/>
          </a:p>
        </p:txBody>
      </p:sp>
      <p:pic>
        <p:nvPicPr>
          <p:cNvPr id="5" name="Picture 4"/>
          <p:cNvPicPr>
            <a:picLocks noChangeAspect="1"/>
          </p:cNvPicPr>
          <p:nvPr/>
        </p:nvPicPr>
        <p:blipFill>
          <a:blip r:embed="rId2">
            <a:alphaModFix amt="13000"/>
          </a:blip>
          <a:stretch>
            <a:fillRect/>
          </a:stretch>
        </p:blipFill>
        <p:spPr>
          <a:xfrm>
            <a:off x="0" y="0"/>
            <a:ext cx="9144000" cy="6858000"/>
          </a:xfrm>
          <a:prstGeom prst="rect">
            <a:avLst/>
          </a:prstGeom>
        </p:spPr>
      </p:pic>
    </p:spTree>
    <p:extLst>
      <p:ext uri="{BB962C8B-B14F-4D97-AF65-F5344CB8AC3E}">
        <p14:creationId xmlns:p14="http://schemas.microsoft.com/office/powerpoint/2010/main" val="5707180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Dordrecht </a:t>
            </a:r>
            <a:r>
              <a:rPr lang="mr-IN" sz="3600" dirty="0" smtClean="0"/>
              <a:t>–</a:t>
            </a:r>
            <a:r>
              <a:rPr lang="en-US" sz="3600" dirty="0" smtClean="0"/>
              <a:t> the combined domains approach (Domain 1 not shown) compared with the traditional</a:t>
            </a:r>
            <a:endParaRPr lang="en-US" sz="3600"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0101" y="1723709"/>
            <a:ext cx="7324223" cy="5134291"/>
          </a:xfrm>
          <a:prstGeom prst="rect">
            <a:avLst/>
          </a:prstGeom>
        </p:spPr>
      </p:pic>
      <p:sp>
        <p:nvSpPr>
          <p:cNvPr id="4" name="Down Arrow 3"/>
          <p:cNvSpPr/>
          <p:nvPr/>
        </p:nvSpPr>
        <p:spPr>
          <a:xfrm rot="2755355">
            <a:off x="6391687" y="3680666"/>
            <a:ext cx="329386" cy="544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12696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4000" y="2312298"/>
            <a:ext cx="8230313" cy="3853006"/>
          </a:xfrm>
          <a:prstGeom prst="rect">
            <a:avLst/>
          </a:prstGeom>
        </p:spPr>
      </p:pic>
      <p:sp>
        <p:nvSpPr>
          <p:cNvPr id="2" name="Content Placeholder 1"/>
          <p:cNvSpPr>
            <a:spLocks noGrp="1"/>
          </p:cNvSpPr>
          <p:nvPr>
            <p:ph idx="1"/>
          </p:nvPr>
        </p:nvSpPr>
        <p:spPr/>
        <p:txBody>
          <a:bodyPr>
            <a:normAutofit/>
          </a:bodyPr>
          <a:lstStyle/>
          <a:p>
            <a:r>
              <a:rPr lang="en-GB" sz="2800" dirty="0" smtClean="0"/>
              <a:t>Points </a:t>
            </a:r>
            <a:r>
              <a:rPr lang="en-GB" sz="2800" dirty="0"/>
              <a:t>at which the magnitude of change is such that the strategy can no longer meet its objective</a:t>
            </a:r>
          </a:p>
        </p:txBody>
      </p:sp>
      <p:sp>
        <p:nvSpPr>
          <p:cNvPr id="4" name="Text Placeholder 3"/>
          <p:cNvSpPr>
            <a:spLocks noGrp="1"/>
          </p:cNvSpPr>
          <p:nvPr>
            <p:ph type="body" sz="quarter" idx="10"/>
          </p:nvPr>
        </p:nvSpPr>
        <p:spPr>
          <a:xfrm>
            <a:off x="360000" y="360363"/>
            <a:ext cx="3432698" cy="551090"/>
          </a:xfrm>
        </p:spPr>
        <p:txBody>
          <a:bodyPr/>
          <a:lstStyle/>
          <a:p>
            <a:r>
              <a:rPr lang="en-US" dirty="0" smtClean="0"/>
              <a:t>Adaptation tipping points</a:t>
            </a:r>
            <a:endParaRPr lang="en-US" dirty="0"/>
          </a:p>
        </p:txBody>
      </p:sp>
    </p:spTree>
    <p:extLst>
      <p:ext uri="{BB962C8B-B14F-4D97-AF65-F5344CB8AC3E}">
        <p14:creationId xmlns:p14="http://schemas.microsoft.com/office/powerpoint/2010/main" val="23704209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Adaptation (</a:t>
            </a:r>
            <a:r>
              <a:rPr lang="en-US" dirty="0" smtClean="0"/>
              <a:t>deficits/gaps)</a:t>
            </a:r>
            <a:endParaRPr lang="en-US" dirty="0"/>
          </a:p>
        </p:txBody>
      </p:sp>
      <p:sp>
        <p:nvSpPr>
          <p:cNvPr id="3" name="Content Placeholder 2"/>
          <p:cNvSpPr>
            <a:spLocks noGrp="1"/>
          </p:cNvSpPr>
          <p:nvPr>
            <p:ph idx="1"/>
          </p:nvPr>
        </p:nvSpPr>
        <p:spPr>
          <a:xfrm>
            <a:off x="457200" y="1254602"/>
            <a:ext cx="8229600" cy="1552755"/>
          </a:xfrm>
        </p:spPr>
        <p:txBody>
          <a:bodyPr>
            <a:normAutofit/>
          </a:bodyPr>
          <a:lstStyle/>
          <a:p>
            <a:r>
              <a:rPr lang="en-US" sz="2000" dirty="0">
                <a:hlinkClick r:id="rId2"/>
              </a:rPr>
              <a:t>https://</a:t>
            </a:r>
            <a:r>
              <a:rPr lang="en-US" sz="2000" dirty="0" smtClean="0">
                <a:hlinkClick r:id="rId2"/>
              </a:rPr>
              <a:t>www.youtube.com/watch?v=ieiFJAlGtCs&amp;t=14s</a:t>
            </a:r>
            <a:endParaRPr lang="en-US" sz="2000" dirty="0" smtClean="0"/>
          </a:p>
          <a:p>
            <a:r>
              <a:rPr lang="en-US" sz="2000" dirty="0"/>
              <a:t>https://</a:t>
            </a:r>
            <a:r>
              <a:rPr lang="en-US" sz="2000" dirty="0" err="1"/>
              <a:t>assela.pathirana.net</a:t>
            </a:r>
            <a:r>
              <a:rPr lang="en-US" sz="2000" dirty="0"/>
              <a:t>/</a:t>
            </a:r>
            <a:r>
              <a:rPr lang="en-US" sz="2000" dirty="0" err="1"/>
              <a:t>index.php?title</a:t>
            </a:r>
            <a:r>
              <a:rPr lang="en-US" sz="2000" dirty="0"/>
              <a:t>=Urban_adaptation_in_rapidly_growing_cities_need_a_paradigm_shift</a:t>
            </a:r>
          </a:p>
          <a:p>
            <a:endParaRPr lang="en-US" sz="20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397602"/>
            <a:ext cx="9144000" cy="4440555"/>
          </a:xfrm>
          <a:prstGeom prst="rect">
            <a:avLst/>
          </a:prstGeom>
        </p:spPr>
      </p:pic>
    </p:spTree>
    <p:extLst>
      <p:ext uri="{BB962C8B-B14F-4D97-AF65-F5344CB8AC3E}">
        <p14:creationId xmlns:p14="http://schemas.microsoft.com/office/powerpoint/2010/main" val="1781769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Adaptive policy pathway</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4100" y="1720857"/>
            <a:ext cx="7095799" cy="5275166"/>
          </a:xfrm>
          <a:prstGeom prst="rect">
            <a:avLst/>
          </a:prstGeom>
        </p:spPr>
      </p:pic>
    </p:spTree>
    <p:extLst>
      <p:ext uri="{BB962C8B-B14F-4D97-AF65-F5344CB8AC3E}">
        <p14:creationId xmlns:p14="http://schemas.microsoft.com/office/powerpoint/2010/main" val="6947436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 standard procedure for incorporating </a:t>
            </a:r>
            <a:r>
              <a:rPr lang="en-US" sz="3600" smtClean="0"/>
              <a:t>flood resilience into </a:t>
            </a:r>
            <a:r>
              <a:rPr lang="en-US" sz="3600" dirty="0" smtClean="0"/>
              <a:t>a </a:t>
            </a:r>
            <a:r>
              <a:rPr lang="en-US" sz="3600" smtClean="0"/>
              <a:t>water sensitive city</a:t>
            </a:r>
            <a:endParaRPr lang="en-US" sz="360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8332" y="1597113"/>
            <a:ext cx="6522717" cy="4984841"/>
          </a:xfrm>
          <a:prstGeom prst="rect">
            <a:avLst/>
          </a:prstGeom>
        </p:spPr>
      </p:pic>
    </p:spTree>
    <p:extLst>
      <p:ext uri="{BB962C8B-B14F-4D97-AF65-F5344CB8AC3E}">
        <p14:creationId xmlns:p14="http://schemas.microsoft.com/office/powerpoint/2010/main" val="1693177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Detailed guidance</a:t>
            </a:r>
            <a:endParaRPr lang="en-US" dirty="0"/>
          </a:p>
        </p:txBody>
      </p:sp>
      <p:sp>
        <p:nvSpPr>
          <p:cNvPr id="3" name="Content Placeholder 2"/>
          <p:cNvSpPr>
            <a:spLocks noGrp="1"/>
          </p:cNvSpPr>
          <p:nvPr>
            <p:ph idx="1"/>
          </p:nvPr>
        </p:nvSpPr>
        <p:spPr>
          <a:xfrm>
            <a:off x="457200" y="1600200"/>
            <a:ext cx="4942936" cy="4525963"/>
          </a:xfrm>
        </p:spPr>
        <p:txBody>
          <a:bodyPr>
            <a:normAutofit fontScale="92500" lnSpcReduction="10000"/>
          </a:bodyPr>
          <a:lstStyle/>
          <a:p>
            <a:r>
              <a:rPr lang="en-US" dirty="0" smtClean="0"/>
              <a:t>When, where and how to adapt</a:t>
            </a:r>
          </a:p>
          <a:p>
            <a:pPr lvl="1"/>
            <a:r>
              <a:rPr lang="en-US" dirty="0" smtClean="0"/>
              <a:t>A simple guide to adapting</a:t>
            </a:r>
          </a:p>
          <a:p>
            <a:r>
              <a:rPr lang="en-US" dirty="0" smtClean="0"/>
              <a:t>Mainstreaming opportunities and framework</a:t>
            </a:r>
          </a:p>
          <a:p>
            <a:r>
              <a:rPr lang="en-US" dirty="0" smtClean="0"/>
              <a:t>Building in flexibility</a:t>
            </a:r>
          </a:p>
          <a:p>
            <a:r>
              <a:rPr lang="en-US" dirty="0" smtClean="0"/>
              <a:t>Tools: tipping points; adaptation pathways; real (in) options analysis</a:t>
            </a:r>
            <a:endParaRPr lang="en-US" dirty="0"/>
          </a:p>
        </p:txBody>
      </p:sp>
      <p:sp>
        <p:nvSpPr>
          <p:cNvPr id="4" name="Rectangle 3"/>
          <p:cNvSpPr/>
          <p:nvPr/>
        </p:nvSpPr>
        <p:spPr>
          <a:xfrm>
            <a:off x="5400136" y="4120500"/>
            <a:ext cx="3286664" cy="1815882"/>
          </a:xfrm>
          <a:prstGeom prst="rect">
            <a:avLst/>
          </a:prstGeom>
        </p:spPr>
        <p:txBody>
          <a:bodyPr wrap="square">
            <a:spAutoFit/>
          </a:bodyPr>
          <a:lstStyle/>
          <a:p>
            <a:r>
              <a:rPr lang="en-US" sz="1400" i="1" dirty="0" err="1"/>
              <a:t>Gersonius</a:t>
            </a:r>
            <a:r>
              <a:rPr lang="en-US" sz="1400" i="1" dirty="0"/>
              <a:t> B., Ashley R., </a:t>
            </a:r>
            <a:r>
              <a:rPr lang="en-US" sz="1400" i="1" dirty="0" err="1"/>
              <a:t>Jeuken</a:t>
            </a:r>
            <a:r>
              <a:rPr lang="en-US" sz="1400" i="1" dirty="0"/>
              <a:t> A., </a:t>
            </a:r>
            <a:r>
              <a:rPr lang="en-US" sz="1400" i="1" dirty="0" err="1"/>
              <a:t>Pathinara</a:t>
            </a:r>
            <a:r>
              <a:rPr lang="en-US" sz="1400" i="1" dirty="0"/>
              <a:t> A., </a:t>
            </a:r>
            <a:r>
              <a:rPr lang="en-US" sz="1400" i="1" dirty="0" err="1"/>
              <a:t>Zevenbergen</a:t>
            </a:r>
            <a:r>
              <a:rPr lang="en-US" sz="1400" i="1" dirty="0"/>
              <a:t> C. (2015). Accounting for uncertainty and flexibility in flood risk management: comparing Real-In-Options </a:t>
            </a:r>
            <a:r>
              <a:rPr lang="en-US" sz="1400" i="1" dirty="0" err="1"/>
              <a:t>optimisation</a:t>
            </a:r>
            <a:r>
              <a:rPr lang="en-US" sz="1400" i="1" dirty="0"/>
              <a:t> and Adaptation Tipping Points. J. Flood Risk Management (8) 135-144. DOI: 10.1111/jfr3.12083</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24006" y="1275250"/>
            <a:ext cx="1834658" cy="2587931"/>
          </a:xfrm>
          <a:prstGeom prst="rect">
            <a:avLst/>
          </a:prstGeom>
          <a:effectLst>
            <a:innerShdw blurRad="63500" dist="101600" dir="2700000">
              <a:prstClr val="black">
                <a:alpha val="50000"/>
              </a:prstClr>
            </a:innerShdw>
          </a:effectLst>
        </p:spPr>
      </p:pic>
    </p:spTree>
    <p:extLst>
      <p:ext uri="{BB962C8B-B14F-4D97-AF65-F5344CB8AC3E}">
        <p14:creationId xmlns:p14="http://schemas.microsoft.com/office/powerpoint/2010/main" val="15353903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3371" y="2277374"/>
            <a:ext cx="6190430" cy="4580626"/>
          </a:xfrm>
          <a:prstGeom prst="rect">
            <a:avLst/>
          </a:prstGeom>
        </p:spPr>
      </p:pic>
      <p:sp>
        <p:nvSpPr>
          <p:cNvPr id="2" name="Title 1"/>
          <p:cNvSpPr>
            <a:spLocks noGrp="1"/>
          </p:cNvSpPr>
          <p:nvPr>
            <p:ph type="title"/>
          </p:nvPr>
        </p:nvSpPr>
        <p:spPr>
          <a:xfrm>
            <a:off x="457200" y="188372"/>
            <a:ext cx="8229600" cy="2278781"/>
          </a:xfrm>
        </p:spPr>
        <p:txBody>
          <a:bodyPr>
            <a:noAutofit/>
          </a:bodyPr>
          <a:lstStyle/>
          <a:p>
            <a:r>
              <a:rPr lang="en-US" sz="3200" dirty="0" smtClean="0"/>
              <a:t>Flexibility In Adaptation Planning: When, Where And How To Include Flexibility For Increasing Urban </a:t>
            </a:r>
            <a:r>
              <a:rPr lang="en-US" sz="3200" dirty="0"/>
              <a:t>Flood Resilience</a:t>
            </a:r>
            <a:br>
              <a:rPr lang="en-US" sz="3200" dirty="0"/>
            </a:br>
            <a:r>
              <a:rPr lang="en-US" sz="3200" dirty="0"/>
              <a:t>PhD: </a:t>
            </a:r>
            <a:r>
              <a:rPr lang="en-US" sz="3200" dirty="0" err="1"/>
              <a:t>Mohanasundar</a:t>
            </a:r>
            <a:r>
              <a:rPr lang="en-US" sz="3200" dirty="0"/>
              <a:t> </a:t>
            </a:r>
            <a:r>
              <a:rPr lang="en-US" sz="3200" dirty="0" err="1"/>
              <a:t>Radhakrishnan</a:t>
            </a:r>
            <a:endParaRPr lang="en-US" sz="32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6878" y="2467153"/>
            <a:ext cx="3053751" cy="1666839"/>
          </a:xfrm>
          <a:prstGeom prst="rect">
            <a:avLst/>
          </a:prstGeom>
        </p:spPr>
      </p:pic>
    </p:spTree>
    <p:extLst>
      <p:ext uri="{BB962C8B-B14F-4D97-AF65-F5344CB8AC3E}">
        <p14:creationId xmlns:p14="http://schemas.microsoft.com/office/powerpoint/2010/main" val="20703345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studies in Can </a:t>
            </a:r>
            <a:r>
              <a:rPr lang="en-US" dirty="0" err="1" smtClean="0"/>
              <a:t>Tho</a:t>
            </a:r>
            <a:r>
              <a:rPr lang="en-US" dirty="0" smtClean="0"/>
              <a:t> and Melbourne</a:t>
            </a: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24635" y="3398808"/>
            <a:ext cx="3961877" cy="2225615"/>
          </a:xfrm>
          <a:prstGeom prst="rect">
            <a:avLst/>
          </a:prstGeom>
          <a:effectLst>
            <a:innerShdw blurRad="63500" dist="101600" dir="2700000">
              <a:prstClr val="black">
                <a:alpha val="50000"/>
              </a:prstClr>
            </a:innerShdw>
          </a:effectLst>
        </p:spPr>
      </p:pic>
      <p:pic>
        <p:nvPicPr>
          <p:cNvPr id="4" name="Picture 3"/>
          <p:cNvPicPr>
            <a:picLocks noChangeAspect="1"/>
          </p:cNvPicPr>
          <p:nvPr/>
        </p:nvPicPr>
        <p:blipFill>
          <a:blip r:embed="rId3"/>
          <a:stretch>
            <a:fillRect/>
          </a:stretch>
        </p:blipFill>
        <p:spPr>
          <a:xfrm>
            <a:off x="457200" y="1417638"/>
            <a:ext cx="4148688" cy="3395902"/>
          </a:xfrm>
          <a:prstGeom prst="rect">
            <a:avLst/>
          </a:prstGeom>
          <a:effectLst>
            <a:innerShdw blurRad="63500" dist="101600" dir="2700000">
              <a:prstClr val="black">
                <a:alpha val="50000"/>
              </a:prstClr>
            </a:innerShdw>
          </a:effectLst>
        </p:spPr>
      </p:pic>
    </p:spTree>
    <p:extLst>
      <p:ext uri="{BB962C8B-B14F-4D97-AF65-F5344CB8AC3E}">
        <p14:creationId xmlns:p14="http://schemas.microsoft.com/office/powerpoint/2010/main" val="5692611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7876" name="Rectangle 4"/>
          <p:cNvSpPr>
            <a:spLocks noChangeArrowheads="1"/>
          </p:cNvSpPr>
          <p:nvPr/>
        </p:nvSpPr>
        <p:spPr bwMode="auto">
          <a:xfrm>
            <a:off x="395288" y="6092825"/>
            <a:ext cx="56165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auto">
              <a:spcBef>
                <a:spcPts val="0"/>
              </a:spcBef>
              <a:spcAft>
                <a:spcPts val="0"/>
              </a:spcAft>
              <a:defRPr/>
            </a:pPr>
            <a:r>
              <a:rPr lang="nl-NL" sz="1200" b="1" dirty="0">
                <a:solidFill>
                  <a:schemeClr val="bg1">
                    <a:lumMod val="75000"/>
                  </a:schemeClr>
                </a:solidFill>
                <a:latin typeface="+mn-lt"/>
                <a:ea typeface="+mn-ea"/>
              </a:rPr>
              <a:t>Source: </a:t>
            </a:r>
            <a:r>
              <a:rPr lang="nl-NL" sz="1200" b="1" dirty="0" smtClean="0">
                <a:solidFill>
                  <a:schemeClr val="bg1">
                    <a:lumMod val="75000"/>
                  </a:schemeClr>
                </a:solidFill>
                <a:latin typeface="+mn-lt"/>
                <a:ea typeface="+mn-ea"/>
              </a:rPr>
              <a:t>Gemeente Rotterdam</a:t>
            </a:r>
            <a:endParaRPr lang="nl-NL" sz="1200" b="1" dirty="0">
              <a:solidFill>
                <a:schemeClr val="bg1">
                  <a:lumMod val="75000"/>
                </a:schemeClr>
              </a:solidFill>
              <a:latin typeface="+mn-lt"/>
              <a:ea typeface="+mn-ea"/>
              <a:cs typeface="Arial" charset="0"/>
            </a:endParaRPr>
          </a:p>
        </p:txBody>
      </p:sp>
      <p:pic>
        <p:nvPicPr>
          <p:cNvPr id="27651" name="Picture 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1788" y="1412875"/>
            <a:ext cx="84677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6012160" y="1844824"/>
            <a:ext cx="1944216" cy="369332"/>
          </a:xfrm>
          <a:prstGeom prst="rect">
            <a:avLst/>
          </a:prstGeom>
          <a:solidFill>
            <a:srgbClr val="007D85"/>
          </a:solidFill>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txBody>
          <a:bodyPr>
            <a:spAutoFit/>
          </a:bodyPr>
          <a:lstStyle/>
          <a:p>
            <a:pPr fontAlgn="auto">
              <a:spcBef>
                <a:spcPts val="0"/>
              </a:spcBef>
              <a:spcAft>
                <a:spcPts val="0"/>
              </a:spcAft>
              <a:defRPr/>
            </a:pPr>
            <a:r>
              <a:rPr lang="en-US" b="1" dirty="0">
                <a:solidFill>
                  <a:schemeClr val="bg1"/>
                </a:solidFill>
              </a:rPr>
              <a:t>Sea level rise</a:t>
            </a:r>
          </a:p>
        </p:txBody>
      </p:sp>
      <p:cxnSp>
        <p:nvCxnSpPr>
          <p:cNvPr id="9" name="Straight Arrow Connector 8"/>
          <p:cNvCxnSpPr>
            <a:cxnSpLocks noChangeShapeType="1"/>
          </p:cNvCxnSpPr>
          <p:nvPr/>
        </p:nvCxnSpPr>
        <p:spPr bwMode="auto">
          <a:xfrm flipH="1">
            <a:off x="3851275" y="2205038"/>
            <a:ext cx="2160588" cy="647700"/>
          </a:xfrm>
          <a:prstGeom prst="straightConnector1">
            <a:avLst/>
          </a:prstGeom>
          <a:noFill/>
          <a:ln w="25400">
            <a:solidFill>
              <a:srgbClr val="007D85"/>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3" name="TextBox 12"/>
          <p:cNvSpPr txBox="1"/>
          <p:nvPr/>
        </p:nvSpPr>
        <p:spPr>
          <a:xfrm>
            <a:off x="395536" y="1772816"/>
            <a:ext cx="2088232" cy="369332"/>
          </a:xfrm>
          <a:prstGeom prst="rect">
            <a:avLst/>
          </a:prstGeom>
          <a:solidFill>
            <a:srgbClr val="007D85"/>
          </a:solidFill>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txBody>
          <a:bodyPr>
            <a:spAutoFit/>
          </a:bodyPr>
          <a:lstStyle/>
          <a:p>
            <a:pPr fontAlgn="auto">
              <a:spcBef>
                <a:spcPts val="0"/>
              </a:spcBef>
              <a:spcAft>
                <a:spcPts val="0"/>
              </a:spcAft>
              <a:defRPr/>
            </a:pPr>
            <a:r>
              <a:rPr lang="en-US" b="1" dirty="0">
                <a:solidFill>
                  <a:schemeClr val="bg1"/>
                </a:solidFill>
              </a:rPr>
              <a:t>years from now</a:t>
            </a:r>
          </a:p>
        </p:txBody>
      </p:sp>
      <p:cxnSp>
        <p:nvCxnSpPr>
          <p:cNvPr id="14" name="Straight Arrow Connector 13"/>
          <p:cNvCxnSpPr>
            <a:cxnSpLocks noChangeShapeType="1"/>
          </p:cNvCxnSpPr>
          <p:nvPr/>
        </p:nvCxnSpPr>
        <p:spPr bwMode="auto">
          <a:xfrm>
            <a:off x="2484438" y="2133600"/>
            <a:ext cx="1223962" cy="863600"/>
          </a:xfrm>
          <a:prstGeom prst="straightConnector1">
            <a:avLst/>
          </a:prstGeom>
          <a:noFill/>
          <a:ln w="25400">
            <a:solidFill>
              <a:srgbClr val="007D85"/>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8" name="TextBox 17"/>
          <p:cNvSpPr txBox="1"/>
          <p:nvPr/>
        </p:nvSpPr>
        <p:spPr>
          <a:xfrm>
            <a:off x="5580112" y="4509120"/>
            <a:ext cx="2088232" cy="646331"/>
          </a:xfrm>
          <a:prstGeom prst="rect">
            <a:avLst/>
          </a:prstGeom>
          <a:solidFill>
            <a:srgbClr val="007D85"/>
          </a:solidFill>
          <a:scene3d>
            <a:camera prst="orthographicFront">
              <a:rot lat="0" lon="0" rev="0"/>
            </a:camera>
            <a:lightRig rig="threePt" dir="t">
              <a:rot lat="0" lon="0" rev="1200000"/>
            </a:lightRig>
          </a:scene3d>
          <a:sp3d/>
        </p:spPr>
        <p:style>
          <a:lnRef idx="0">
            <a:schemeClr val="accent5"/>
          </a:lnRef>
          <a:fillRef idx="3">
            <a:schemeClr val="accent5"/>
          </a:fillRef>
          <a:effectRef idx="3">
            <a:schemeClr val="accent5"/>
          </a:effectRef>
          <a:fontRef idx="minor">
            <a:schemeClr val="lt1"/>
          </a:fontRef>
        </p:style>
        <p:txBody>
          <a:bodyPr>
            <a:spAutoFit/>
          </a:bodyPr>
          <a:lstStyle/>
          <a:p>
            <a:pPr fontAlgn="auto">
              <a:spcBef>
                <a:spcPts val="0"/>
              </a:spcBef>
              <a:spcAft>
                <a:spcPts val="0"/>
              </a:spcAft>
              <a:defRPr/>
            </a:pPr>
            <a:r>
              <a:rPr lang="en-US" b="1" dirty="0">
                <a:solidFill>
                  <a:schemeClr val="bg1"/>
                </a:solidFill>
              </a:rPr>
              <a:t>Effectiveness of measures</a:t>
            </a:r>
          </a:p>
        </p:txBody>
      </p:sp>
      <p:cxnSp>
        <p:nvCxnSpPr>
          <p:cNvPr id="20" name="Straight Arrow Connector 19"/>
          <p:cNvCxnSpPr>
            <a:cxnSpLocks noChangeShapeType="1"/>
          </p:cNvCxnSpPr>
          <p:nvPr/>
        </p:nvCxnSpPr>
        <p:spPr bwMode="auto">
          <a:xfrm flipH="1" flipV="1">
            <a:off x="3924300" y="3573463"/>
            <a:ext cx="1655763" cy="935037"/>
          </a:xfrm>
          <a:prstGeom prst="straightConnector1">
            <a:avLst/>
          </a:prstGeom>
          <a:noFill/>
          <a:ln w="25400">
            <a:solidFill>
              <a:srgbClr val="007D85"/>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664" name="TextBox 11"/>
          <p:cNvSpPr txBox="1">
            <a:spLocks noChangeArrowheads="1"/>
          </p:cNvSpPr>
          <p:nvPr/>
        </p:nvSpPr>
        <p:spPr bwMode="auto">
          <a:xfrm>
            <a:off x="406400" y="266700"/>
            <a:ext cx="751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en-US" altLang="en-US" sz="1800" b="1" dirty="0">
                <a:solidFill>
                  <a:schemeClr val="bg1"/>
                </a:solidFill>
              </a:rPr>
              <a:t> Develop adaptation pathways based on combinations of measures</a:t>
            </a:r>
          </a:p>
        </p:txBody>
      </p:sp>
      <p:sp>
        <p:nvSpPr>
          <p:cNvPr id="12" name="Rectangle 4"/>
          <p:cNvSpPr txBox="1">
            <a:spLocks noChangeArrowheads="1"/>
          </p:cNvSpPr>
          <p:nvPr/>
        </p:nvSpPr>
        <p:spPr>
          <a:xfrm>
            <a:off x="0" y="274638"/>
            <a:ext cx="91440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rgbClr val="007D85"/>
                </a:solidFill>
                <a:effectLst>
                  <a:glow rad="139700">
                    <a:schemeClr val="bg1"/>
                  </a:glow>
                </a:effectLst>
              </a:rPr>
              <a:t>Developing Adaptation Pathways</a:t>
            </a:r>
            <a:endParaRPr lang="en-US" b="1" dirty="0">
              <a:solidFill>
                <a:srgbClr val="007D85"/>
              </a:solidFill>
              <a:effectLst>
                <a:glow rad="139700">
                  <a:schemeClr val="bg1"/>
                </a:glow>
              </a:effectLst>
            </a:endParaRPr>
          </a:p>
        </p:txBody>
      </p:sp>
    </p:spTree>
    <p:extLst>
      <p:ext uri="{BB962C8B-B14F-4D97-AF65-F5344CB8AC3E}">
        <p14:creationId xmlns:p14="http://schemas.microsoft.com/office/powerpoint/2010/main" val="10224313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4294967295"/>
          </p:nvPr>
        </p:nvSpPr>
        <p:spPr bwMode="auto">
          <a:xfrm>
            <a:off x="7956550" y="6381750"/>
            <a:ext cx="863600" cy="476250"/>
          </a:xfrm>
          <a:prstGeom prst="rect">
            <a:avLst/>
          </a:prstGeom>
          <a:noFill/>
          <a:ln>
            <a:miter lim="800000"/>
            <a:headEnd/>
            <a:tailEnd/>
          </a:ln>
        </p:spPr>
        <p:txBody>
          <a:bodyPr/>
          <a:lstStyle/>
          <a:p>
            <a:pPr algn="ctr">
              <a:spcBef>
                <a:spcPct val="50000"/>
              </a:spcBef>
            </a:pPr>
            <a:fld id="{FC784C0E-FC48-40CF-95DA-216D7632690D}" type="slidenum">
              <a:rPr lang="nl-NL">
                <a:latin typeface="Arial" pitchFamily="34" charset="0"/>
              </a:rPr>
              <a:pPr algn="ctr">
                <a:spcBef>
                  <a:spcPct val="50000"/>
                </a:spcBef>
              </a:pPr>
              <a:t>5</a:t>
            </a:fld>
            <a:endParaRPr lang="nl-NL">
              <a:latin typeface="Arial" pitchFamily="34" charset="0"/>
            </a:endParaRPr>
          </a:p>
        </p:txBody>
      </p:sp>
      <p:pic>
        <p:nvPicPr>
          <p:cNvPr id="48131" name="Picture 6"/>
          <p:cNvPicPr>
            <a:picLocks noChangeAspect="1" noChangeArrowheads="1"/>
          </p:cNvPicPr>
          <p:nvPr/>
        </p:nvPicPr>
        <p:blipFill>
          <a:blip r:embed="rId2" cstate="email"/>
          <a:srcRect/>
          <a:stretch>
            <a:fillRect/>
          </a:stretch>
        </p:blipFill>
        <p:spPr bwMode="auto">
          <a:xfrm>
            <a:off x="1" y="0"/>
            <a:ext cx="9144000" cy="6858000"/>
          </a:xfrm>
          <a:prstGeom prst="rect">
            <a:avLst/>
          </a:prstGeom>
          <a:noFill/>
          <a:ln w="9525">
            <a:noFill/>
            <a:miter lim="800000"/>
            <a:headEnd/>
            <a:tailEnd/>
          </a:ln>
        </p:spPr>
      </p:pic>
      <p:sp>
        <p:nvSpPr>
          <p:cNvPr id="4" name="Rectangle 3"/>
          <p:cNvSpPr txBox="1">
            <a:spLocks noChangeArrowheads="1"/>
          </p:cNvSpPr>
          <p:nvPr/>
        </p:nvSpPr>
        <p:spPr>
          <a:xfrm>
            <a:off x="457200" y="1590876"/>
            <a:ext cx="8553782" cy="452596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endParaRPr lang="en-US" altLang="ja-JP" b="1" dirty="0" smtClean="0">
              <a:solidFill>
                <a:schemeClr val="bg1"/>
              </a:solidFill>
            </a:endParaRPr>
          </a:p>
          <a:p>
            <a:pPr marL="0" indent="0">
              <a:buNone/>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Inherently imperfect:</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Highly dynamic environment</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Large uncertainty in (flood risk) estimation</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Investments upfront, benefits remote (and uncertain)</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Change </a:t>
            </a:r>
            <a:r>
              <a:rPr lang="en-GB" b="1" i="1" dirty="0" smtClean="0">
                <a:solidFill>
                  <a:srgbClr val="FFFFFF"/>
                </a:solidFill>
                <a:effectLst>
                  <a:outerShdw blurRad="50800" dist="38100" dir="2700000" algn="tl" rotWithShape="0">
                    <a:srgbClr val="000000">
                      <a:alpha val="43000"/>
                    </a:srgbClr>
                  </a:outerShdw>
                </a:effectLst>
                <a:ea typeface="MS PGothic" charset="0"/>
                <a:cs typeface="MS PGothic" charset="0"/>
              </a:rPr>
              <a:t>will</a:t>
            </a: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 happen in the lifetime of the artefact</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How can we design now when we don’t know what will happen?</a:t>
            </a:r>
          </a:p>
          <a:p>
            <a:pPr>
              <a:buFontTx/>
              <a:buChar char="-"/>
            </a:pP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Need to avoid lock-in and lock-out</a:t>
            </a:r>
          </a:p>
          <a:p>
            <a:pPr>
              <a:buFontTx/>
              <a:buChar char="-"/>
            </a:pPr>
            <a:endPar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endParaRPr>
          </a:p>
          <a:p>
            <a:pPr marL="457200" lvl="1" indent="0">
              <a:buNone/>
            </a:pPr>
            <a:endParaRPr lang="en-GB" altLang="ja-JP" b="1" dirty="0" smtClean="0">
              <a:solidFill>
                <a:schemeClr val="bg1"/>
              </a:solidFill>
              <a:effectLst>
                <a:outerShdw blurRad="50800" dist="38100" dir="2700000" algn="tl" rotWithShape="0">
                  <a:srgbClr val="000000">
                    <a:alpha val="43000"/>
                  </a:srgbClr>
                </a:outerShdw>
              </a:effectLst>
            </a:endParaRPr>
          </a:p>
          <a:p>
            <a:pPr>
              <a:buNone/>
            </a:pPr>
            <a:r>
              <a:rPr lang="en-GB" altLang="ja-JP" b="1" dirty="0" smtClean="0">
                <a:solidFill>
                  <a:schemeClr val="bg1"/>
                </a:solidFill>
                <a:effectLst>
                  <a:outerShdw blurRad="50800" dist="38100" dir="2700000" algn="tl" rotWithShape="0">
                    <a:srgbClr val="000000">
                      <a:alpha val="43000"/>
                    </a:srgbClr>
                  </a:outerShdw>
                </a:effectLst>
              </a:rPr>
              <a:t> </a:t>
            </a:r>
            <a:r>
              <a:rPr lang="en-GB" b="1" dirty="0" smtClean="0">
                <a:solidFill>
                  <a:srgbClr val="FFFFFF"/>
                </a:solidFill>
                <a:effectLst>
                  <a:outerShdw blurRad="50800" dist="38100" dir="2700000" algn="tl" rotWithShape="0">
                    <a:srgbClr val="000000">
                      <a:alpha val="43000"/>
                    </a:srgbClr>
                  </a:outerShdw>
                </a:effectLst>
                <a:ea typeface="MS PGothic" charset="0"/>
                <a:cs typeface="MS PGothic" charset="0"/>
              </a:rPr>
              <a:t>Cities most vulnerable places!</a:t>
            </a:r>
          </a:p>
          <a:p>
            <a:pPr>
              <a:buFontTx/>
              <a:buNone/>
            </a:pPr>
            <a:endParaRPr lang="en-US" altLang="ja-JP" b="1" dirty="0">
              <a:solidFill>
                <a:schemeClr val="bg1"/>
              </a:solidFill>
            </a:endParaRPr>
          </a:p>
        </p:txBody>
      </p:sp>
    </p:spTree>
    <p:extLst>
      <p:ext uri="{BB962C8B-B14F-4D97-AF65-F5344CB8AC3E}">
        <p14:creationId xmlns:p14="http://schemas.microsoft.com/office/powerpoint/2010/main" val="815442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600" y="1412776"/>
            <a:ext cx="7344816" cy="5040560"/>
          </a:xfrm>
          <a:prstGeom prst="rect">
            <a:avLst/>
          </a:prstGeom>
          <a:noFill/>
          <a:ln>
            <a:noFill/>
          </a:ln>
        </p:spPr>
      </p:pic>
      <p:sp>
        <p:nvSpPr>
          <p:cNvPr id="9" name="Text Placeholder 3"/>
          <p:cNvSpPr>
            <a:spLocks noGrp="1"/>
          </p:cNvSpPr>
          <p:nvPr/>
        </p:nvSpPr>
        <p:spPr>
          <a:xfrm>
            <a:off x="467544" y="352842"/>
            <a:ext cx="3214690" cy="551090"/>
          </a:xfrm>
          <a:prstGeom prst="rect">
            <a:avLst/>
          </a:prstGeom>
          <a:solidFill>
            <a:srgbClr val="009FEE"/>
          </a:solidFill>
        </p:spPr>
        <p:txBody>
          <a:bodyPr vert="horz" wrap="none" lIns="144000" tIns="72000" rIns="144000" bIns="108000" rtlCol="0" anchor="t" anchorCtr="0">
            <a:spAutoFit/>
          </a:bodyPr>
          <a:lstStyle>
            <a:lvl1pPr marL="0" indent="0" algn="l" defTabSz="914400" rtl="0" eaLnBrk="1" latinLnBrk="0" hangingPunct="1">
              <a:spcBef>
                <a:spcPct val="20000"/>
              </a:spcBef>
              <a:buFont typeface="Arial" pitchFamily="34" charset="0"/>
              <a:buNone/>
              <a:defRPr sz="2400" kern="1200">
                <a:solidFill>
                  <a:srgbClr val="FFFFFF"/>
                </a:solidFill>
                <a:latin typeface="Times New Roman"/>
                <a:ea typeface="+mn-ea"/>
                <a:cs typeface="Times New Roman"/>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Evaluate </a:t>
            </a:r>
            <a:r>
              <a:rPr lang="en-GB" dirty="0"/>
              <a:t>pathways map</a:t>
            </a:r>
          </a:p>
        </p:txBody>
      </p:sp>
      <p:sp>
        <p:nvSpPr>
          <p:cNvPr id="3" name="Rectangular Callout 2"/>
          <p:cNvSpPr/>
          <p:nvPr/>
        </p:nvSpPr>
        <p:spPr bwMode="auto">
          <a:xfrm>
            <a:off x="467544" y="1119956"/>
            <a:ext cx="1368152" cy="1080120"/>
          </a:xfrm>
          <a:prstGeom prst="wedgeRectCallout">
            <a:avLst>
              <a:gd name="adj1" fmla="val 73287"/>
              <a:gd name="adj2" fmla="val 24270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r>
              <a:rPr lang="en-US" sz="1600" dirty="0">
                <a:solidFill>
                  <a:srgbClr val="FFFFFF"/>
                </a:solidFill>
              </a:rPr>
              <a:t>targets begin to be missed after four years</a:t>
            </a:r>
            <a:endParaRPr kumimoji="0" lang="en-US" sz="1600" b="0" i="0" u="none" strike="noStrike" cap="none" normalizeH="0" baseline="0" dirty="0">
              <a:ln>
                <a:noFill/>
              </a:ln>
              <a:solidFill>
                <a:srgbClr val="FFFFFF"/>
              </a:solidFill>
              <a:effectLst/>
            </a:endParaRPr>
          </a:p>
        </p:txBody>
      </p:sp>
      <p:sp>
        <p:nvSpPr>
          <p:cNvPr id="4" name="Rectangular Callout 3"/>
          <p:cNvSpPr/>
          <p:nvPr/>
        </p:nvSpPr>
        <p:spPr bwMode="auto">
          <a:xfrm>
            <a:off x="2195736" y="759916"/>
            <a:ext cx="1368152" cy="720080"/>
          </a:xfrm>
          <a:prstGeom prst="wedgeRectCallout">
            <a:avLst>
              <a:gd name="adj1" fmla="val -46619"/>
              <a:gd name="adj2" fmla="val 32518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r>
              <a:rPr lang="en-US" sz="1600" dirty="0">
                <a:solidFill>
                  <a:srgbClr val="FFFFFF"/>
                </a:solidFill>
              </a:rPr>
              <a:t>there are four options</a:t>
            </a:r>
            <a:endParaRPr kumimoji="0" lang="en-US" sz="1600" b="0" i="0" u="none" strike="noStrike" cap="none" normalizeH="0" baseline="0" dirty="0">
              <a:ln>
                <a:noFill/>
              </a:ln>
              <a:solidFill>
                <a:srgbClr val="FFFFFF"/>
              </a:solidFill>
              <a:effectLst/>
            </a:endParaRPr>
          </a:p>
        </p:txBody>
      </p:sp>
      <p:sp>
        <p:nvSpPr>
          <p:cNvPr id="5" name="Rectangular Callout 4"/>
          <p:cNvSpPr/>
          <p:nvPr/>
        </p:nvSpPr>
        <p:spPr bwMode="auto">
          <a:xfrm>
            <a:off x="3563888" y="903932"/>
            <a:ext cx="2232248" cy="1080120"/>
          </a:xfrm>
          <a:prstGeom prst="wedgeRectCallout">
            <a:avLst>
              <a:gd name="adj1" fmla="val -82591"/>
              <a:gd name="adj2" fmla="val 284329"/>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r>
              <a:rPr lang="en-US" sz="1600" dirty="0">
                <a:solidFill>
                  <a:srgbClr val="FFFFFF"/>
                </a:solidFill>
              </a:rPr>
              <a:t>A and D should be able to achieve the targets for the next 100 years</a:t>
            </a:r>
            <a:endParaRPr kumimoji="0" lang="en-US" sz="1600" b="0" i="0" u="none" strike="noStrike" cap="none" normalizeH="0" baseline="0" dirty="0">
              <a:ln>
                <a:noFill/>
              </a:ln>
              <a:solidFill>
                <a:srgbClr val="FFFFFF"/>
              </a:solidFill>
              <a:effectLst/>
            </a:endParaRPr>
          </a:p>
        </p:txBody>
      </p:sp>
      <p:sp>
        <p:nvSpPr>
          <p:cNvPr id="7" name="Rounded Rectangular Callout 6"/>
          <p:cNvSpPr/>
          <p:nvPr/>
        </p:nvSpPr>
        <p:spPr bwMode="auto">
          <a:xfrm>
            <a:off x="1043608" y="5517232"/>
            <a:ext cx="2448272" cy="936104"/>
          </a:xfrm>
          <a:prstGeom prst="wedgeRoundRectCallout">
            <a:avLst>
              <a:gd name="adj1" fmla="val -14212"/>
              <a:gd name="adj2" fmla="val -99378"/>
              <a:gd name="adj3" fmla="val 16667"/>
            </a:avLst>
          </a:prstGeom>
          <a:solidFill>
            <a:srgbClr val="FFFF00"/>
          </a:solidFill>
          <a:ln w="9525" cap="flat" cmpd="sng" algn="ctr">
            <a:solidFill>
              <a:srgbClr val="FFFF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0"/>
              </a:rPr>
              <a:t>There are several scenarios</a:t>
            </a:r>
            <a:r>
              <a:rPr kumimoji="0" lang="en-US" sz="1800" b="0" i="0" u="none" strike="noStrike" cap="none" normalizeH="0" dirty="0" smtClean="0">
                <a:ln>
                  <a:noFill/>
                </a:ln>
                <a:solidFill>
                  <a:schemeClr val="tx1"/>
                </a:solidFill>
                <a:effectLst/>
                <a:latin typeface="Arial" charset="0"/>
                <a:ea typeface="ＭＳ Ｐゴシック" charset="0"/>
              </a:rPr>
              <a:t> for climate change</a:t>
            </a:r>
            <a:endParaRPr kumimoji="0" lang="en-US" sz="1800" b="0" i="0" u="none" strike="noStrike" cap="none" normalizeH="0" baseline="0" dirty="0">
              <a:ln>
                <a:noFill/>
              </a:ln>
              <a:solidFill>
                <a:schemeClr val="tx1"/>
              </a:solidFill>
              <a:effectLst/>
              <a:latin typeface="Arial" charset="0"/>
              <a:ea typeface="ＭＳ Ｐゴシック" charset="0"/>
            </a:endParaRPr>
          </a:p>
        </p:txBody>
      </p:sp>
      <p:sp>
        <p:nvSpPr>
          <p:cNvPr id="6" name="Rectangular Callout 5"/>
          <p:cNvSpPr/>
          <p:nvPr/>
        </p:nvSpPr>
        <p:spPr bwMode="auto">
          <a:xfrm>
            <a:off x="2555776" y="5224412"/>
            <a:ext cx="5328592" cy="1080120"/>
          </a:xfrm>
          <a:prstGeom prst="wedgeRectCallout">
            <a:avLst>
              <a:gd name="adj1" fmla="val -46120"/>
              <a:gd name="adj2" fmla="val -182149"/>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r>
              <a:rPr lang="en-US" sz="1600" dirty="0">
                <a:solidFill>
                  <a:srgbClr val="FFFFFF"/>
                </a:solidFill>
              </a:rPr>
              <a:t>If Action B is chosen, a tipping point is reached within about five more years; a shift to one of the other three actions (A, C, or D) will then be needed to achieve the targets</a:t>
            </a:r>
            <a:endParaRPr kumimoji="0" lang="en-US" sz="1600" b="0" i="0" u="none" strike="noStrike" cap="none" normalizeH="0" baseline="0" dirty="0">
              <a:ln>
                <a:noFill/>
              </a:ln>
              <a:solidFill>
                <a:srgbClr val="FFFFFF"/>
              </a:solidFill>
              <a:effectLst/>
            </a:endParaRPr>
          </a:p>
        </p:txBody>
      </p:sp>
      <p:sp>
        <p:nvSpPr>
          <p:cNvPr id="8" name="Rectangle 7"/>
          <p:cNvSpPr/>
          <p:nvPr/>
        </p:nvSpPr>
        <p:spPr>
          <a:xfrm>
            <a:off x="3838753" y="293624"/>
            <a:ext cx="4787661" cy="646331"/>
          </a:xfrm>
          <a:prstGeom prst="rect">
            <a:avLst/>
          </a:prstGeom>
        </p:spPr>
        <p:txBody>
          <a:bodyPr wrap="square">
            <a:spAutoFit/>
          </a:bodyPr>
          <a:lstStyle/>
          <a:p>
            <a:pPr marL="0" indent="0">
              <a:buNone/>
            </a:pPr>
            <a:r>
              <a:rPr lang="en-GB" dirty="0"/>
              <a:t>https://</a:t>
            </a:r>
            <a:r>
              <a:rPr lang="en-GB" dirty="0" err="1"/>
              <a:t>publicwiki.deltares.nl</a:t>
            </a:r>
            <a:r>
              <a:rPr lang="en-GB" dirty="0"/>
              <a:t>/display/AP/</a:t>
            </a:r>
            <a:r>
              <a:rPr lang="en-GB" dirty="0" err="1"/>
              <a:t>Pathways+Generator</a:t>
            </a:r>
            <a:endParaRPr lang="en-GB" dirty="0"/>
          </a:p>
        </p:txBody>
      </p:sp>
    </p:spTree>
    <p:extLst>
      <p:ext uri="{BB962C8B-B14F-4D97-AF65-F5344CB8AC3E}">
        <p14:creationId xmlns:p14="http://schemas.microsoft.com/office/powerpoint/2010/main" val="216056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Learning from the financial markets</a:t>
            </a:r>
            <a:endParaRPr lang="en-US" dirty="0"/>
          </a:p>
        </p:txBody>
      </p:sp>
      <p:sp>
        <p:nvSpPr>
          <p:cNvPr id="3" name="Content Placeholder 2"/>
          <p:cNvSpPr>
            <a:spLocks noGrp="1"/>
          </p:cNvSpPr>
          <p:nvPr>
            <p:ph idx="1"/>
          </p:nvPr>
        </p:nvSpPr>
        <p:spPr>
          <a:xfrm>
            <a:off x="457200" y="1600200"/>
            <a:ext cx="5515793" cy="4525963"/>
          </a:xfrm>
        </p:spPr>
        <p:txBody>
          <a:bodyPr>
            <a:normAutofit fontScale="92500"/>
          </a:bodyPr>
          <a:lstStyle/>
          <a:p>
            <a:pPr marL="0" indent="0">
              <a:buNone/>
            </a:pPr>
            <a:r>
              <a:rPr lang="en-US" dirty="0" smtClean="0"/>
              <a:t>Real Options:</a:t>
            </a:r>
          </a:p>
          <a:p>
            <a:pPr marL="400050" lvl="1" indent="0">
              <a:buNone/>
            </a:pPr>
            <a:r>
              <a:rPr lang="en-US" dirty="0" smtClean="0"/>
              <a:t>(</a:t>
            </a:r>
            <a:r>
              <a:rPr lang="en-US" dirty="0" err="1" smtClean="0"/>
              <a:t>i</a:t>
            </a:r>
            <a:r>
              <a:rPr lang="en-US" dirty="0"/>
              <a:t>) possessing options - i.e., creating a chance </a:t>
            </a:r>
            <a:r>
              <a:rPr lang="en-US" dirty="0" smtClean="0"/>
              <a:t>now that is laid out into the future to </a:t>
            </a:r>
            <a:r>
              <a:rPr lang="en-US" dirty="0"/>
              <a:t>work with uncertainty; </a:t>
            </a:r>
            <a:endParaRPr lang="en-US" dirty="0" smtClean="0"/>
          </a:p>
          <a:p>
            <a:pPr marL="400050" lvl="1" indent="0">
              <a:buNone/>
            </a:pPr>
            <a:r>
              <a:rPr lang="en-US" dirty="0" smtClean="0"/>
              <a:t>(</a:t>
            </a:r>
            <a:r>
              <a:rPr lang="en-US" dirty="0"/>
              <a:t>ii) exercising the option, i.e., converting the option into an opportunity at the time of convenience. </a:t>
            </a:r>
            <a:endParaRPr lang="en-US" dirty="0" smtClean="0"/>
          </a:p>
          <a:p>
            <a:pPr marL="0" indent="0">
              <a:buNone/>
            </a:pPr>
            <a:r>
              <a:rPr lang="en-US" dirty="0" smtClean="0">
                <a:solidFill>
                  <a:srgbClr val="FF0000"/>
                </a:solidFill>
              </a:rPr>
              <a:t>i.e. such options enable the creation of value from uncertainty</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12781" y="3088996"/>
            <a:ext cx="3032759" cy="2092604"/>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151338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approaches</a:t>
            </a:r>
            <a:endParaRPr lang="en-US" dirty="0"/>
          </a:p>
        </p:txBody>
      </p:sp>
      <p:sp>
        <p:nvSpPr>
          <p:cNvPr id="3" name="Content Placeholder 2"/>
          <p:cNvSpPr>
            <a:spLocks noGrp="1"/>
          </p:cNvSpPr>
          <p:nvPr>
            <p:ph idx="1"/>
          </p:nvPr>
        </p:nvSpPr>
        <p:spPr>
          <a:xfrm>
            <a:off x="457200" y="1600200"/>
            <a:ext cx="5052371" cy="4525963"/>
          </a:xfrm>
        </p:spPr>
        <p:txBody>
          <a:bodyPr>
            <a:normAutofit fontScale="77500" lnSpcReduction="20000"/>
          </a:bodyPr>
          <a:lstStyle/>
          <a:p>
            <a:r>
              <a:rPr lang="en-US" dirty="0"/>
              <a:t>An adaptation pathways approach builds flexibility by sequencing the implementation of adaptation measures, so that the </a:t>
            </a:r>
            <a:r>
              <a:rPr lang="en-US" dirty="0" smtClean="0"/>
              <a:t>risk </a:t>
            </a:r>
            <a:r>
              <a:rPr lang="en-US" dirty="0"/>
              <a:t>management system can adapt to changing </a:t>
            </a:r>
            <a:r>
              <a:rPr lang="en-US" dirty="0" smtClean="0"/>
              <a:t>conditions</a:t>
            </a:r>
            <a:r>
              <a:rPr lang="en-US" dirty="0"/>
              <a:t>. </a:t>
            </a:r>
            <a:endParaRPr lang="en-US" dirty="0" smtClean="0"/>
          </a:p>
          <a:p>
            <a:r>
              <a:rPr lang="en-US" dirty="0" smtClean="0"/>
              <a:t>A </a:t>
            </a:r>
            <a:r>
              <a:rPr lang="en-US" dirty="0"/>
              <a:t>real options approach values the sequenced adaptation measures in financial terms and helps in determining the sequence of adaptation measures that has the best value for </a:t>
            </a:r>
            <a:r>
              <a:rPr lang="en-US" dirty="0" smtClean="0"/>
              <a:t>money</a:t>
            </a:r>
            <a:r>
              <a:rPr lang="en-US" dirty="0"/>
              <a:t> </a:t>
            </a:r>
            <a:r>
              <a:rPr lang="en-US" dirty="0" smtClean="0"/>
              <a:t>based </a:t>
            </a:r>
            <a:r>
              <a:rPr lang="en-US" dirty="0"/>
              <a:t>on the probability of </a:t>
            </a:r>
            <a:r>
              <a:rPr lang="en-US" dirty="0" smtClean="0"/>
              <a:t>scenarios.</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60482" y="2419713"/>
            <a:ext cx="3481844" cy="1895671"/>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735417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45720"/>
            <a:ext cx="9083842" cy="6903720"/>
          </a:xfrm>
          <a:prstGeom prst="rect">
            <a:avLst/>
          </a:prstGeom>
        </p:spPr>
      </p:pic>
      <p:sp>
        <p:nvSpPr>
          <p:cNvPr id="2" name="Title 1"/>
          <p:cNvSpPr>
            <a:spLocks noGrp="1"/>
          </p:cNvSpPr>
          <p:nvPr>
            <p:ph type="title"/>
          </p:nvPr>
        </p:nvSpPr>
        <p:spPr/>
        <p:txBody>
          <a:bodyPr/>
          <a:lstStyle/>
          <a:p>
            <a:r>
              <a:rPr lang="en-US" dirty="0" smtClean="0"/>
              <a:t>What else is needed?</a:t>
            </a:r>
            <a:endParaRPr lang="en-US" dirty="0"/>
          </a:p>
        </p:txBody>
      </p:sp>
      <p:sp>
        <p:nvSpPr>
          <p:cNvPr id="3" name="Content Placeholder 2"/>
          <p:cNvSpPr>
            <a:spLocks noGrp="1"/>
          </p:cNvSpPr>
          <p:nvPr>
            <p:ph idx="1"/>
          </p:nvPr>
        </p:nvSpPr>
        <p:spPr>
          <a:xfrm>
            <a:off x="457200" y="1600200"/>
            <a:ext cx="4606113" cy="3427999"/>
          </a:xfrm>
          <a:solidFill>
            <a:srgbClr val="CCFFCC"/>
          </a:solidFill>
        </p:spPr>
        <p:txBody>
          <a:bodyPr/>
          <a:lstStyle/>
          <a:p>
            <a:r>
              <a:rPr lang="en-US" dirty="0" smtClean="0"/>
              <a:t>Local contexts</a:t>
            </a:r>
          </a:p>
          <a:p>
            <a:r>
              <a:rPr lang="en-US" dirty="0" smtClean="0"/>
              <a:t>Knowing where the flexibility is best embedded</a:t>
            </a:r>
          </a:p>
          <a:p>
            <a:r>
              <a:rPr lang="en-US" dirty="0" smtClean="0"/>
              <a:t>Interactions between systems</a:t>
            </a:r>
            <a:endParaRPr lang="en-US" dirty="0"/>
          </a:p>
        </p:txBody>
      </p:sp>
    </p:spTree>
    <p:extLst>
      <p:ext uri="{BB962C8B-B14F-4D97-AF65-F5344CB8AC3E}">
        <p14:creationId xmlns:p14="http://schemas.microsoft.com/office/powerpoint/2010/main" val="10453376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29450" y="6540500"/>
            <a:ext cx="97155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1143000" y="6540500"/>
            <a:ext cx="5886450" cy="317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52" name="Picture 8"/>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71575" y="6591300"/>
            <a:ext cx="600075" cy="26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1" name="Straight Connector 10"/>
          <p:cNvCxnSpPr/>
          <p:nvPr/>
        </p:nvCxnSpPr>
        <p:spPr>
          <a:xfrm>
            <a:off x="1143000" y="6527800"/>
            <a:ext cx="6858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descr="http://www.bustler.net/images/news2/winners_of_network_reset_01.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49"/>
          <a:stretch/>
        </p:blipFill>
        <p:spPr bwMode="auto">
          <a:xfrm>
            <a:off x="-291784" y="0"/>
            <a:ext cx="10108724" cy="696557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047499" y="2059331"/>
            <a:ext cx="6953501" cy="3046988"/>
          </a:xfrm>
          <a:prstGeom prst="rect">
            <a:avLst/>
          </a:prstGeom>
        </p:spPr>
        <p:txBody>
          <a:bodyPr wrap="square">
            <a:spAutoFit/>
          </a:bodyPr>
          <a:lstStyle/>
          <a:p>
            <a:r>
              <a:rPr lang="en-US" sz="3200" b="1" dirty="0">
                <a:solidFill>
                  <a:schemeClr val="bg1"/>
                </a:solidFill>
                <a:effectLst>
                  <a:outerShdw blurRad="38100" dist="38100" dir="2700000" algn="tl">
                    <a:srgbClr val="000000">
                      <a:alpha val="43137"/>
                    </a:srgbClr>
                  </a:outerShdw>
                </a:effectLst>
              </a:rPr>
              <a:t>B</a:t>
            </a:r>
            <a:r>
              <a:rPr lang="en-US" sz="3200" b="1" dirty="0" smtClean="0">
                <a:solidFill>
                  <a:schemeClr val="bg1"/>
                </a:solidFill>
                <a:effectLst>
                  <a:outerShdw blurRad="38100" dist="38100" dir="2700000" algn="tl">
                    <a:srgbClr val="000000">
                      <a:alpha val="43137"/>
                    </a:srgbClr>
                  </a:outerShdw>
                </a:effectLst>
              </a:rPr>
              <a:t>lue-green infrastructure:</a:t>
            </a:r>
          </a:p>
          <a:p>
            <a:r>
              <a:rPr lang="en-US" sz="3200" b="1" dirty="0" smtClean="0">
                <a:solidFill>
                  <a:schemeClr val="bg1"/>
                </a:solidFill>
                <a:effectLst>
                  <a:outerShdw blurRad="38100" dist="38100" dir="2700000" algn="tl">
                    <a:srgbClr val="000000">
                      <a:alpha val="43137"/>
                    </a:srgbClr>
                  </a:outerShdw>
                </a:effectLst>
              </a:rPr>
              <a:t>increasingly  serving as multi-functional flood exceedance pathways designed to cope when the formal drainage systems are overloaded </a:t>
            </a:r>
          </a:p>
        </p:txBody>
      </p:sp>
    </p:spTree>
    <p:extLst>
      <p:ext uri="{BB962C8B-B14F-4D97-AF65-F5344CB8AC3E}">
        <p14:creationId xmlns:p14="http://schemas.microsoft.com/office/powerpoint/2010/main" val="29043777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p:cNvSpPr>
            <a:spLocks noGrp="1"/>
          </p:cNvSpPr>
          <p:nvPr>
            <p:ph type="subTitle" idx="1"/>
          </p:nvPr>
        </p:nvSpPr>
        <p:spPr>
          <a:xfrm>
            <a:off x="503238" y="1838060"/>
            <a:ext cx="8136000" cy="3722133"/>
          </a:xfrm>
        </p:spPr>
        <p:txBody>
          <a:bodyPr>
            <a:normAutofit fontScale="70000" lnSpcReduction="20000"/>
          </a:bodyPr>
          <a:lstStyle/>
          <a:p>
            <a:endParaRPr lang="nl-NL" dirty="0"/>
          </a:p>
          <a:p>
            <a:endParaRPr lang="nl-NL" dirty="0" smtClean="0"/>
          </a:p>
          <a:p>
            <a:endParaRPr lang="nl-NL" dirty="0"/>
          </a:p>
          <a:p>
            <a:endParaRPr lang="nl-NL" dirty="0" smtClean="0"/>
          </a:p>
          <a:p>
            <a:endParaRPr lang="nl-NL" dirty="0"/>
          </a:p>
          <a:p>
            <a:endParaRPr lang="nl-NL" dirty="0" smtClean="0"/>
          </a:p>
          <a:p>
            <a:endParaRPr lang="nl-NL" dirty="0"/>
          </a:p>
          <a:p>
            <a:r>
              <a:rPr lang="nl-NL" dirty="0" err="1"/>
              <a:t>Radhakrishnan</a:t>
            </a:r>
            <a:r>
              <a:rPr lang="nl-NL" dirty="0"/>
              <a:t>, M., </a:t>
            </a:r>
            <a:r>
              <a:rPr lang="nl-NL" dirty="0" err="1"/>
              <a:t>Pathirana</a:t>
            </a:r>
            <a:r>
              <a:rPr lang="nl-NL" dirty="0"/>
              <a:t>, A., Ashley, R. </a:t>
            </a:r>
            <a:r>
              <a:rPr lang="nl-NL" dirty="0" err="1"/>
              <a:t>and</a:t>
            </a:r>
            <a:r>
              <a:rPr lang="nl-NL" dirty="0"/>
              <a:t> Zevenbergen, C. (2017). </a:t>
            </a:r>
            <a:r>
              <a:rPr lang="nl-NL" dirty="0" err="1"/>
              <a:t>Structuring</a:t>
            </a:r>
            <a:r>
              <a:rPr lang="nl-NL" dirty="0"/>
              <a:t> </a:t>
            </a:r>
            <a:r>
              <a:rPr lang="nl-NL" dirty="0" err="1"/>
              <a:t>Climate</a:t>
            </a:r>
            <a:r>
              <a:rPr lang="nl-NL" dirty="0"/>
              <a:t> Adaptation </a:t>
            </a:r>
            <a:r>
              <a:rPr lang="nl-NL" dirty="0" err="1"/>
              <a:t>through</a:t>
            </a:r>
            <a:r>
              <a:rPr lang="nl-NL" dirty="0"/>
              <a:t> Multiple </a:t>
            </a:r>
            <a:r>
              <a:rPr lang="nl-NL" dirty="0" err="1"/>
              <a:t>Perspectives</a:t>
            </a:r>
            <a:r>
              <a:rPr lang="nl-NL" dirty="0"/>
              <a:t>: Framework </a:t>
            </a:r>
            <a:r>
              <a:rPr lang="nl-NL" dirty="0" err="1"/>
              <a:t>and</a:t>
            </a:r>
            <a:r>
              <a:rPr lang="nl-NL" dirty="0"/>
              <a:t> Case </a:t>
            </a:r>
            <a:r>
              <a:rPr lang="nl-NL" dirty="0" err="1"/>
              <a:t>Study</a:t>
            </a:r>
            <a:r>
              <a:rPr lang="nl-NL" dirty="0"/>
              <a:t> on </a:t>
            </a:r>
            <a:r>
              <a:rPr lang="nl-NL" dirty="0" err="1"/>
              <a:t>Flood</a:t>
            </a:r>
            <a:r>
              <a:rPr lang="nl-NL" dirty="0"/>
              <a:t> Risk Management.  Water, 9 (2), 129. </a:t>
            </a:r>
            <a:r>
              <a:rPr lang="nl-NL" dirty="0" err="1"/>
              <a:t>doi</a:t>
            </a:r>
            <a:r>
              <a:rPr lang="nl-NL" dirty="0"/>
              <a:t>: 10.3390/w9020129. </a:t>
            </a:r>
            <a:endParaRPr lang="en-US" dirty="0"/>
          </a:p>
        </p:txBody>
      </p:sp>
      <p:sp>
        <p:nvSpPr>
          <p:cNvPr id="12" name="Text Placeholder 11"/>
          <p:cNvSpPr>
            <a:spLocks noGrp="1"/>
          </p:cNvSpPr>
          <p:nvPr>
            <p:ph type="body" sz="quarter" idx="10"/>
          </p:nvPr>
        </p:nvSpPr>
        <p:spPr>
          <a:xfrm>
            <a:off x="503238" y="548680"/>
            <a:ext cx="8136762" cy="2655700"/>
          </a:xfrm>
        </p:spPr>
        <p:txBody>
          <a:bodyPr wrap="square">
            <a:spAutoFit/>
          </a:bodyPr>
          <a:lstStyle/>
          <a:p>
            <a:r>
              <a:rPr lang="en-US" dirty="0" smtClean="0"/>
              <a:t>Responding to flood risks in </a:t>
            </a:r>
            <a:r>
              <a:rPr lang="en-US" dirty="0" err="1" smtClean="0"/>
              <a:t>Elster</a:t>
            </a:r>
            <a:r>
              <a:rPr lang="en-US" dirty="0" smtClean="0"/>
              <a:t> Creek catchment, Melbourne</a:t>
            </a:r>
          </a:p>
          <a:p>
            <a:endParaRPr lang="en-US" dirty="0"/>
          </a:p>
          <a:p>
            <a:r>
              <a:rPr lang="en-US" dirty="0" smtClean="0"/>
              <a:t>A singular perspective example</a:t>
            </a:r>
            <a:endParaRPr lang="en-US" dirty="0"/>
          </a:p>
        </p:txBody>
      </p:sp>
      <p:sp>
        <p:nvSpPr>
          <p:cNvPr id="4" name="TextBox 3"/>
          <p:cNvSpPr txBox="1"/>
          <p:nvPr/>
        </p:nvSpPr>
        <p:spPr>
          <a:xfrm>
            <a:off x="5847647" y="6381328"/>
            <a:ext cx="3074047" cy="338554"/>
          </a:xfrm>
          <a:prstGeom prst="rect">
            <a:avLst/>
          </a:prstGeom>
          <a:noFill/>
        </p:spPr>
        <p:txBody>
          <a:bodyPr wrap="square" rtlCol="0">
            <a:spAutoFit/>
          </a:bodyPr>
          <a:lstStyle/>
          <a:p>
            <a:pPr algn="r"/>
            <a:r>
              <a:rPr lang="en-GB" sz="1600" dirty="0" smtClean="0">
                <a:solidFill>
                  <a:prstClr val="black"/>
                </a:solidFill>
              </a:rPr>
              <a:t>Twitter: @</a:t>
            </a:r>
            <a:r>
              <a:rPr lang="en-GB" sz="1600" dirty="0" err="1" smtClean="0">
                <a:solidFill>
                  <a:prstClr val="black"/>
                </a:solidFill>
              </a:rPr>
              <a:t>UnescoIHE</a:t>
            </a:r>
            <a:endParaRPr lang="en-GB" sz="1600" dirty="0">
              <a:solidFill>
                <a:prstClr val="black"/>
              </a:solidFill>
            </a:endParaRPr>
          </a:p>
        </p:txBody>
      </p:sp>
      <p:pic>
        <p:nvPicPr>
          <p:cNvPr id="5" name="Picture 4">
            <a:hlinkClick r:id="rId2"/>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7220" y="5899634"/>
            <a:ext cx="435038" cy="435038"/>
          </a:xfrm>
          <a:prstGeom prst="rect">
            <a:avLst/>
          </a:prstGeom>
        </p:spPr>
      </p:pic>
      <p:pic>
        <p:nvPicPr>
          <p:cNvPr id="6" name="Picture 5">
            <a:hlinkClick r:id="rId4"/>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0912" y="5894349"/>
            <a:ext cx="435038" cy="435038"/>
          </a:xfrm>
          <a:prstGeom prst="rect">
            <a:avLst/>
          </a:prstGeom>
        </p:spPr>
      </p:pic>
      <p:pic>
        <p:nvPicPr>
          <p:cNvPr id="7" name="Picture 6">
            <a:hlinkClick r:id="rId6"/>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696348" y="5899634"/>
            <a:ext cx="435038" cy="435038"/>
          </a:xfrm>
          <a:prstGeom prst="rect">
            <a:avLst/>
          </a:prstGeom>
        </p:spPr>
      </p:pic>
      <p:pic>
        <p:nvPicPr>
          <p:cNvPr id="8" name="Picture 7">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71784" y="5899634"/>
            <a:ext cx="435038" cy="435038"/>
          </a:xfrm>
          <a:prstGeom prst="rect">
            <a:avLst/>
          </a:prstGeom>
        </p:spPr>
      </p:pic>
      <p:pic>
        <p:nvPicPr>
          <p:cNvPr id="9" name="Picture 8">
            <a:hlinkClick r:id="rId10"/>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917419" y="5899634"/>
            <a:ext cx="435038" cy="435038"/>
          </a:xfrm>
          <a:prstGeom prst="rect">
            <a:avLst/>
          </a:prstGeom>
        </p:spPr>
      </p:pic>
    </p:spTree>
    <p:extLst>
      <p:ext uri="{BB962C8B-B14F-4D97-AF65-F5344CB8AC3E}">
        <p14:creationId xmlns:p14="http://schemas.microsoft.com/office/powerpoint/2010/main" val="1071718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2" descr="http://static.panoramio.com/photos/large/607627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17786" y="1994459"/>
            <a:ext cx="3686177" cy="2764633"/>
          </a:xfrm>
          <a:prstGeom prst="rect">
            <a:avLst/>
          </a:prstGeom>
          <a:noFill/>
        </p:spPr>
      </p:pic>
      <p:sp>
        <p:nvSpPr>
          <p:cNvPr id="2" name="Title 1"/>
          <p:cNvSpPr>
            <a:spLocks noGrp="1"/>
          </p:cNvSpPr>
          <p:nvPr>
            <p:ph type="title"/>
          </p:nvPr>
        </p:nvSpPr>
        <p:spPr/>
        <p:txBody>
          <a:bodyPr>
            <a:normAutofit/>
          </a:bodyPr>
          <a:lstStyle/>
          <a:p>
            <a:r>
              <a:rPr lang="en-GB" dirty="0" err="1" smtClean="0"/>
              <a:t>Elster</a:t>
            </a:r>
            <a:r>
              <a:rPr lang="en-GB" dirty="0" smtClean="0"/>
              <a:t> Creek, Melbourne</a:t>
            </a:r>
            <a:endParaRPr lang="en-GB" dirty="0"/>
          </a:p>
        </p:txBody>
      </p:sp>
      <p:sp>
        <p:nvSpPr>
          <p:cNvPr id="5" name="Footer Placeholder 3"/>
          <p:cNvSpPr>
            <a:spLocks noGrp="1"/>
          </p:cNvSpPr>
          <p:nvPr>
            <p:ph type="ftr" sz="quarter" idx="4294967295"/>
          </p:nvPr>
        </p:nvSpPr>
        <p:spPr>
          <a:xfrm>
            <a:off x="453927" y="6317870"/>
            <a:ext cx="4609385" cy="365125"/>
          </a:xfrm>
          <a:prstGeom prst="rect">
            <a:avLst/>
          </a:prstGeom>
        </p:spPr>
        <p:txBody>
          <a:bodyPr/>
          <a:lstStyle/>
          <a:p>
            <a:r>
              <a:rPr lang="en-US" b="1" dirty="0" smtClean="0"/>
              <a:t>© </a:t>
            </a:r>
            <a:r>
              <a:rPr lang="en-US" dirty="0" smtClean="0"/>
              <a:t>CRC for Water Sensitive Cities</a:t>
            </a:r>
          </a:p>
        </p:txBody>
      </p:sp>
      <p:sp>
        <p:nvSpPr>
          <p:cNvPr id="11" name="Content Placeholder 2"/>
          <p:cNvSpPr>
            <a:spLocks noGrp="1"/>
          </p:cNvSpPr>
          <p:nvPr>
            <p:ph idx="1"/>
          </p:nvPr>
        </p:nvSpPr>
        <p:spPr>
          <a:xfrm>
            <a:off x="453928" y="1428144"/>
            <a:ext cx="5055644" cy="4889726"/>
          </a:xfrm>
        </p:spPr>
        <p:txBody>
          <a:bodyPr>
            <a:normAutofit/>
          </a:bodyPr>
          <a:lstStyle/>
          <a:p>
            <a:r>
              <a:rPr lang="en-GB" sz="2400" dirty="0" smtClean="0"/>
              <a:t>Melbourne suburb</a:t>
            </a:r>
          </a:p>
          <a:p>
            <a:r>
              <a:rPr lang="en-GB" sz="2400" dirty="0" smtClean="0"/>
              <a:t>Elwood (Sea side of </a:t>
            </a:r>
            <a:r>
              <a:rPr lang="en-GB" sz="2400" dirty="0" err="1" smtClean="0"/>
              <a:t>Elster</a:t>
            </a:r>
            <a:r>
              <a:rPr lang="en-GB" sz="2400" dirty="0" smtClean="0"/>
              <a:t> creek)</a:t>
            </a:r>
          </a:p>
          <a:p>
            <a:pPr lvl="1"/>
            <a:r>
              <a:rPr lang="en-GB" sz="2200" dirty="0" smtClean="0"/>
              <a:t>City of Port Phillip</a:t>
            </a:r>
          </a:p>
          <a:p>
            <a:pPr lvl="1"/>
            <a:r>
              <a:rPr lang="en-GB" sz="2200" dirty="0" smtClean="0"/>
              <a:t>Area: 2.6 km </a:t>
            </a:r>
            <a:r>
              <a:rPr lang="en-GB" sz="2200" baseline="30000" dirty="0" smtClean="0"/>
              <a:t>2</a:t>
            </a:r>
          </a:p>
          <a:p>
            <a:pPr lvl="1"/>
            <a:r>
              <a:rPr lang="en-GB" sz="2200" dirty="0" smtClean="0"/>
              <a:t>Originally a swamp, drained by </a:t>
            </a:r>
            <a:r>
              <a:rPr lang="en-GB" sz="2200" dirty="0" err="1" smtClean="0"/>
              <a:t>Elster</a:t>
            </a:r>
            <a:r>
              <a:rPr lang="en-GB" sz="2200" dirty="0" smtClean="0"/>
              <a:t> creek drain</a:t>
            </a:r>
          </a:p>
          <a:p>
            <a:pPr lvl="1"/>
            <a:r>
              <a:rPr lang="en-GB" sz="2200" dirty="0" smtClean="0"/>
              <a:t>Population: 14,638 (2011 Census)</a:t>
            </a:r>
          </a:p>
          <a:p>
            <a:pPr lvl="1"/>
            <a:r>
              <a:rPr lang="en-GB" sz="2200" dirty="0" smtClean="0"/>
              <a:t>No. of  dwellings: 8332</a:t>
            </a:r>
          </a:p>
          <a:p>
            <a:pPr lvl="1"/>
            <a:r>
              <a:rPr lang="en-GB" sz="2200" dirty="0" smtClean="0"/>
              <a:t>Terrain: Relatively flat </a:t>
            </a:r>
          </a:p>
          <a:p>
            <a:r>
              <a:rPr lang="en-GB" sz="2400" dirty="0" smtClean="0"/>
              <a:t>Experiences Pluvial, riverine and flash floods</a:t>
            </a:r>
          </a:p>
          <a:p>
            <a:endParaRPr lang="en-GB" dirty="0" smtClean="0"/>
          </a:p>
          <a:p>
            <a:endParaRPr lang="en-GB" dirty="0" smtClean="0"/>
          </a:p>
        </p:txBody>
      </p:sp>
    </p:spTree>
    <p:extLst>
      <p:ext uri="{BB962C8B-B14F-4D97-AF65-F5344CB8AC3E}">
        <p14:creationId xmlns:p14="http://schemas.microsoft.com/office/powerpoint/2010/main" val="3471197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0000" y="1117674"/>
            <a:ext cx="7806095" cy="5517232"/>
          </a:xfrm>
          <a:prstGeom prst="rect">
            <a:avLst/>
          </a:prstGeom>
          <a:noFill/>
          <a:ln w="9525">
            <a:noFill/>
            <a:miter lim="800000"/>
            <a:headEnd/>
            <a:tailEnd/>
          </a:ln>
        </p:spPr>
      </p:pic>
      <p:sp>
        <p:nvSpPr>
          <p:cNvPr id="4" name="Text Placeholder 3"/>
          <p:cNvSpPr>
            <a:spLocks noGrp="1"/>
          </p:cNvSpPr>
          <p:nvPr>
            <p:ph type="body" sz="quarter" idx="10"/>
          </p:nvPr>
        </p:nvSpPr>
        <p:spPr>
          <a:xfrm>
            <a:off x="360000" y="360363"/>
            <a:ext cx="3291484" cy="551090"/>
          </a:xfrm>
        </p:spPr>
        <p:txBody>
          <a:bodyPr/>
          <a:lstStyle/>
          <a:p>
            <a:r>
              <a:rPr lang="en-US" dirty="0" smtClean="0"/>
              <a:t>Future flooding by 2100</a:t>
            </a:r>
            <a:endParaRPr lang="en-US" dirty="0"/>
          </a:p>
        </p:txBody>
      </p:sp>
      <p:sp>
        <p:nvSpPr>
          <p:cNvPr id="2" name="Rectangle 1"/>
          <p:cNvSpPr/>
          <p:nvPr/>
        </p:nvSpPr>
        <p:spPr>
          <a:xfrm>
            <a:off x="3933722" y="192811"/>
            <a:ext cx="4572000" cy="923330"/>
          </a:xfrm>
          <a:prstGeom prst="rect">
            <a:avLst/>
          </a:prstGeom>
          <a:solidFill>
            <a:srgbClr val="CCFFCC"/>
          </a:solidFill>
        </p:spPr>
        <p:txBody>
          <a:bodyPr>
            <a:spAutoFit/>
          </a:bodyPr>
          <a:lstStyle/>
          <a:p>
            <a:r>
              <a:rPr lang="en-GB" dirty="0"/>
              <a:t>The flood damages are especially sensitive and </a:t>
            </a:r>
            <a:r>
              <a:rPr lang="en-GB" dirty="0" smtClean="0"/>
              <a:t>have </a:t>
            </a:r>
            <a:r>
              <a:rPr lang="en-GB" dirty="0"/>
              <a:t>a wide uncertainty </a:t>
            </a:r>
            <a:r>
              <a:rPr lang="en-GB" dirty="0" smtClean="0"/>
              <a:t>for </a:t>
            </a:r>
            <a:r>
              <a:rPr lang="en-GB" dirty="0"/>
              <a:t>rainfall and sea level rise </a:t>
            </a:r>
            <a:r>
              <a:rPr lang="en-GB" dirty="0" smtClean="0"/>
              <a:t>effects on </a:t>
            </a:r>
            <a:r>
              <a:rPr lang="en-GB" dirty="0" err="1"/>
              <a:t>Elster</a:t>
            </a:r>
            <a:r>
              <a:rPr lang="en-GB" dirty="0"/>
              <a:t> creek </a:t>
            </a:r>
            <a:endParaRPr lang="en-US" dirty="0"/>
          </a:p>
        </p:txBody>
      </p:sp>
      <p:grpSp>
        <p:nvGrpSpPr>
          <p:cNvPr id="5" name="Group 4"/>
          <p:cNvGrpSpPr/>
          <p:nvPr/>
        </p:nvGrpSpPr>
        <p:grpSpPr>
          <a:xfrm>
            <a:off x="534837" y="1259457"/>
            <a:ext cx="2194507" cy="1290474"/>
            <a:chOff x="4701683" y="2493600"/>
            <a:chExt cx="4572000" cy="2889262"/>
          </a:xfrm>
        </p:grpSpPr>
        <p:pic>
          <p:nvPicPr>
            <p:cNvPr id="7" name="Picture 4" descr="Wild weather in Elwoo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1366" y="2493600"/>
              <a:ext cx="4312634" cy="242759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4701683" y="4921197"/>
              <a:ext cx="4572000" cy="461665"/>
            </a:xfrm>
            <a:prstGeom prst="rect">
              <a:avLst/>
            </a:prstGeom>
          </p:spPr>
          <p:txBody>
            <a:bodyPr>
              <a:spAutoFit/>
            </a:bodyPr>
            <a:lstStyle/>
            <a:p>
              <a:r>
                <a:rPr lang="en-US" sz="1200" dirty="0"/>
                <a:t>http://www.3aw.com.au/news/heavy-rain-causing-havoc-on-victorian-roads-20161229-gtjg24.html</a:t>
              </a:r>
            </a:p>
          </p:txBody>
        </p:sp>
      </p:grpSp>
    </p:spTree>
    <p:extLst>
      <p:ext uri="{BB962C8B-B14F-4D97-AF65-F5344CB8AC3E}">
        <p14:creationId xmlns:p14="http://schemas.microsoft.com/office/powerpoint/2010/main" val="20437875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t>
            </a:r>
            <a:r>
              <a:rPr lang="en-US" dirty="0" smtClean="0"/>
              <a:t>looding in Elwood – 30 Dec 2016 </a:t>
            </a:r>
            <a:endParaRPr lang="en-US" dirty="0"/>
          </a:p>
        </p:txBody>
      </p:sp>
      <p:sp>
        <p:nvSpPr>
          <p:cNvPr id="4" name="Footer Placeholder 3"/>
          <p:cNvSpPr>
            <a:spLocks noGrp="1"/>
          </p:cNvSpPr>
          <p:nvPr>
            <p:ph type="ftr" sz="quarter" idx="4294967295"/>
          </p:nvPr>
        </p:nvSpPr>
        <p:spPr>
          <a:xfrm>
            <a:off x="983817" y="6382377"/>
            <a:ext cx="4525754" cy="300618"/>
          </a:xfrm>
          <a:prstGeom prst="rect">
            <a:avLst/>
          </a:prstGeom>
        </p:spPr>
        <p:txBody>
          <a:bodyPr/>
          <a:lstStyle/>
          <a:p>
            <a:r>
              <a:rPr lang="en-US" b="1" smtClean="0">
                <a:solidFill>
                  <a:srgbClr val="8D8E8D"/>
                </a:solidFill>
              </a:rPr>
              <a:t>© </a:t>
            </a:r>
            <a:r>
              <a:rPr lang="en-US" smtClean="0">
                <a:solidFill>
                  <a:srgbClr val="8D8E8D"/>
                </a:solidFill>
              </a:rPr>
              <a:t>CRC for Water Sensitive Cities</a:t>
            </a:r>
            <a:endParaRPr lang="en-US" dirty="0" smtClean="0">
              <a:solidFill>
                <a:srgbClr val="8D8E8D"/>
              </a:solidFill>
            </a:endParaRPr>
          </a:p>
        </p:txBody>
      </p:sp>
      <p:grpSp>
        <p:nvGrpSpPr>
          <p:cNvPr id="6" name="Group 5"/>
          <p:cNvGrpSpPr/>
          <p:nvPr/>
        </p:nvGrpSpPr>
        <p:grpSpPr>
          <a:xfrm>
            <a:off x="789533" y="2179459"/>
            <a:ext cx="3947235" cy="2317440"/>
            <a:chOff x="-1" y="1064382"/>
            <a:chExt cx="6061076" cy="3784087"/>
          </a:xfrm>
        </p:grpSpPr>
        <p:pic>
          <p:nvPicPr>
            <p:cNvPr id="2050" name="Picture 2" descr="Elwood resident Tony and Kirsten Brown's house after Thursday's floods."/>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5575" y="1064382"/>
              <a:ext cx="5905500" cy="332422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1" y="4386804"/>
              <a:ext cx="6061075" cy="461665"/>
            </a:xfrm>
            <a:prstGeom prst="rect">
              <a:avLst/>
            </a:prstGeom>
          </p:spPr>
          <p:txBody>
            <a:bodyPr wrap="square">
              <a:spAutoFit/>
            </a:bodyPr>
            <a:lstStyle/>
            <a:p>
              <a:r>
                <a:rPr lang="en-US" sz="1200" dirty="0"/>
                <a:t>http://www.theage.com.au/victoria/elwood-residents-mop-up-after-flash-floods-but-fear-flooding-will-continue-20161230-gtjqjq.html</a:t>
              </a:r>
            </a:p>
          </p:txBody>
        </p:sp>
      </p:grpSp>
      <p:grpSp>
        <p:nvGrpSpPr>
          <p:cNvPr id="8" name="Group 7"/>
          <p:cNvGrpSpPr/>
          <p:nvPr/>
        </p:nvGrpSpPr>
        <p:grpSpPr>
          <a:xfrm>
            <a:off x="4842720" y="3621682"/>
            <a:ext cx="3735333" cy="2378815"/>
            <a:chOff x="4701683" y="2493600"/>
            <a:chExt cx="4572000" cy="2889262"/>
          </a:xfrm>
        </p:grpSpPr>
        <p:pic>
          <p:nvPicPr>
            <p:cNvPr id="2052" name="Picture 4" descr="Wild weather in Elwoo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1366" y="2493600"/>
              <a:ext cx="4312634" cy="2427597"/>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6"/>
            <p:cNvSpPr/>
            <p:nvPr/>
          </p:nvSpPr>
          <p:spPr>
            <a:xfrm>
              <a:off x="4701683" y="4921197"/>
              <a:ext cx="4572000" cy="461665"/>
            </a:xfrm>
            <a:prstGeom prst="rect">
              <a:avLst/>
            </a:prstGeom>
          </p:spPr>
          <p:txBody>
            <a:bodyPr>
              <a:spAutoFit/>
            </a:bodyPr>
            <a:lstStyle/>
            <a:p>
              <a:r>
                <a:rPr lang="en-US" sz="1200" dirty="0"/>
                <a:t>http://www.3aw.com.au/news/heavy-rain-causing-havoc-on-victorian-roads-20161229-gtjg24.html</a:t>
              </a:r>
            </a:p>
          </p:txBody>
        </p:sp>
      </p:grpSp>
    </p:spTree>
    <p:extLst>
      <p:ext uri="{BB962C8B-B14F-4D97-AF65-F5344CB8AC3E}">
        <p14:creationId xmlns:p14="http://schemas.microsoft.com/office/powerpoint/2010/main" val="3309233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29409" y="2007848"/>
            <a:ext cx="3178107" cy="2042170"/>
          </a:xfrm>
          <a:prstGeom prst="rect">
            <a:avLst/>
          </a:prstGeom>
        </p:spPr>
      </p:pic>
      <p:sp>
        <p:nvSpPr>
          <p:cNvPr id="2" name="Title 1"/>
          <p:cNvSpPr>
            <a:spLocks noGrp="1"/>
          </p:cNvSpPr>
          <p:nvPr>
            <p:ph type="title"/>
          </p:nvPr>
        </p:nvSpPr>
        <p:spPr>
          <a:xfrm>
            <a:off x="457200" y="274640"/>
            <a:ext cx="8450316" cy="789742"/>
          </a:xfrm>
        </p:spPr>
        <p:txBody>
          <a:bodyPr>
            <a:normAutofit fontScale="90000"/>
          </a:bodyPr>
          <a:lstStyle/>
          <a:p>
            <a:r>
              <a:rPr lang="en-GB" dirty="0" smtClean="0"/>
              <a:t>Flexible adaptation planning (process)	</a:t>
            </a:r>
            <a:endParaRPr lang="en-GB" dirty="0"/>
          </a:p>
        </p:txBody>
      </p:sp>
      <p:sp>
        <p:nvSpPr>
          <p:cNvPr id="6" name="Tijdelijke aanduiding voor inhoud 2"/>
          <p:cNvSpPr>
            <a:spLocks noGrp="1"/>
          </p:cNvSpPr>
          <p:nvPr>
            <p:ph idx="1"/>
          </p:nvPr>
        </p:nvSpPr>
        <p:spPr>
          <a:xfrm>
            <a:off x="457197" y="1064382"/>
            <a:ext cx="6374923" cy="5841193"/>
          </a:xfrm>
        </p:spPr>
        <p:txBody>
          <a:bodyPr>
            <a:normAutofit/>
          </a:bodyPr>
          <a:lstStyle/>
          <a:p>
            <a:pPr lvl="0"/>
            <a:r>
              <a:rPr lang="en-US" sz="2400" dirty="0" smtClean="0"/>
              <a:t>Adaptation pathways:</a:t>
            </a:r>
          </a:p>
          <a:p>
            <a:pPr lvl="1"/>
            <a:r>
              <a:rPr lang="en-GB" sz="2000" dirty="0" smtClean="0"/>
              <a:t>High level route map of measures</a:t>
            </a:r>
            <a:endParaRPr lang="en-GB" sz="1100" dirty="0" smtClean="0"/>
          </a:p>
          <a:p>
            <a:pPr lvl="1"/>
            <a:r>
              <a:rPr lang="en-GB" sz="2000" dirty="0"/>
              <a:t>P</a:t>
            </a:r>
            <a:r>
              <a:rPr lang="en-GB" sz="2000" dirty="0" smtClean="0"/>
              <a:t>athways based on tipping points </a:t>
            </a:r>
          </a:p>
          <a:p>
            <a:r>
              <a:rPr lang="en-GB" sz="2400" dirty="0" smtClean="0"/>
              <a:t>Real in options</a:t>
            </a:r>
          </a:p>
          <a:p>
            <a:pPr lvl="1"/>
            <a:r>
              <a:rPr lang="en-GB" sz="2000" dirty="0" smtClean="0"/>
              <a:t>focusses </a:t>
            </a:r>
            <a:r>
              <a:rPr lang="en-GB" sz="2000" dirty="0"/>
              <a:t>on providing value for the flexibility inherent in having the </a:t>
            </a:r>
            <a:r>
              <a:rPr lang="en-GB" sz="2000" dirty="0" smtClean="0"/>
              <a:t>future options </a:t>
            </a:r>
            <a:r>
              <a:rPr lang="en-GB" sz="1200" dirty="0"/>
              <a:t> </a:t>
            </a:r>
            <a:r>
              <a:rPr lang="en-GB" sz="2000" dirty="0" smtClean="0"/>
              <a:t>such </a:t>
            </a:r>
            <a:r>
              <a:rPr lang="en-GB" sz="2000" dirty="0"/>
              <a:t>as </a:t>
            </a:r>
            <a:r>
              <a:rPr lang="en-GB" sz="2000" dirty="0" smtClean="0"/>
              <a:t>dikes</a:t>
            </a:r>
          </a:p>
          <a:p>
            <a:r>
              <a:rPr lang="en-GB" sz="2400" dirty="0" smtClean="0"/>
              <a:t>The value is in making the adaptation flexible in terms of implementing the measure (when) and determining the value of flexibility based on the timing (how much). </a:t>
            </a:r>
          </a:p>
          <a:p>
            <a:r>
              <a:rPr lang="en-GB" sz="2400" dirty="0" smtClean="0">
                <a:solidFill>
                  <a:srgbClr val="FF0000"/>
                </a:solidFill>
              </a:rPr>
              <a:t>But, where best to incorporate or embed flexibility? </a:t>
            </a:r>
          </a:p>
          <a:p>
            <a:pPr marL="0" lvl="0" indent="0">
              <a:buNone/>
            </a:pPr>
            <a:endParaRPr lang="en-GB" sz="2400" dirty="0"/>
          </a:p>
          <a:p>
            <a:pPr lvl="1"/>
            <a:endParaRPr lang="en-GB" sz="2000" dirty="0" smtClean="0"/>
          </a:p>
          <a:p>
            <a:pPr lvl="1"/>
            <a:endParaRPr lang="en-GB" sz="2000" dirty="0" smtClean="0"/>
          </a:p>
          <a:p>
            <a:pPr lvl="1">
              <a:buNone/>
            </a:pPr>
            <a:endParaRPr lang="en-GB" sz="2000" dirty="0" smtClean="0"/>
          </a:p>
          <a:p>
            <a:pPr lvl="1">
              <a:buNone/>
            </a:pPr>
            <a:endParaRPr lang="en-US" sz="2000" dirty="0" smtClean="0"/>
          </a:p>
        </p:txBody>
      </p:sp>
      <p:sp>
        <p:nvSpPr>
          <p:cNvPr id="5" name="Footer Placeholder 3"/>
          <p:cNvSpPr>
            <a:spLocks noGrp="1"/>
          </p:cNvSpPr>
          <p:nvPr>
            <p:ph type="ftr" sz="quarter" idx="4294967295"/>
          </p:nvPr>
        </p:nvSpPr>
        <p:spPr>
          <a:xfrm>
            <a:off x="453928" y="6317870"/>
            <a:ext cx="4231782" cy="365125"/>
          </a:xfrm>
          <a:prstGeom prst="rect">
            <a:avLst/>
          </a:prstGeom>
        </p:spPr>
        <p:txBody>
          <a:bodyPr/>
          <a:lstStyle/>
          <a:p>
            <a:r>
              <a:rPr lang="en-US" b="1" dirty="0" smtClean="0"/>
              <a:t>© </a:t>
            </a:r>
            <a:r>
              <a:rPr lang="en-US" dirty="0" smtClean="0"/>
              <a:t>CRC for Water Sensitive Cities</a:t>
            </a:r>
          </a:p>
        </p:txBody>
      </p:sp>
    </p:spTree>
    <p:extLst>
      <p:ext uri="{BB962C8B-B14F-4D97-AF65-F5344CB8AC3E}">
        <p14:creationId xmlns:p14="http://schemas.microsoft.com/office/powerpoint/2010/main" val="4137757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principles</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a:t>Manage water to deal with both water scarcity and water </a:t>
            </a:r>
            <a:r>
              <a:rPr lang="en-US" dirty="0" smtClean="0"/>
              <a:t>excess</a:t>
            </a:r>
          </a:p>
          <a:p>
            <a:pPr marL="514350" indent="-514350">
              <a:buFont typeface="+mj-lt"/>
              <a:buAutoNum type="arabicPeriod"/>
            </a:pPr>
            <a:r>
              <a:rPr lang="en-US" dirty="0" smtClean="0"/>
              <a:t>Manage </a:t>
            </a:r>
            <a:r>
              <a:rPr lang="en-US" dirty="0"/>
              <a:t>and utilise the water cycle as locally as </a:t>
            </a:r>
            <a:r>
              <a:rPr lang="en-US" dirty="0" smtClean="0"/>
              <a:t>possible</a:t>
            </a:r>
          </a:p>
          <a:p>
            <a:pPr marL="514350" indent="-514350">
              <a:buFont typeface="+mj-lt"/>
              <a:buAutoNum type="arabicPeriod"/>
            </a:pPr>
            <a:r>
              <a:rPr lang="en-US" dirty="0" smtClean="0"/>
              <a:t>Deal </a:t>
            </a:r>
            <a:r>
              <a:rPr lang="en-US" dirty="0"/>
              <a:t>with water appropriately and synergistically within urban </a:t>
            </a:r>
            <a:r>
              <a:rPr lang="en-US" dirty="0" smtClean="0"/>
              <a:t>environments </a:t>
            </a:r>
          </a:p>
          <a:p>
            <a:pPr marL="514350" indent="-514350">
              <a:buFont typeface="+mj-lt"/>
              <a:buAutoNum type="arabicPeriod"/>
            </a:pPr>
            <a:r>
              <a:rPr lang="en-US" dirty="0" smtClean="0"/>
              <a:t>Integrate </a:t>
            </a:r>
            <a:r>
              <a:rPr lang="en-US" dirty="0"/>
              <a:t>water management effectively into the wider (urban) systems, services </a:t>
            </a:r>
            <a:r>
              <a:rPr lang="en-US" dirty="0" smtClean="0"/>
              <a:t>and utilities</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43661" y="6126163"/>
            <a:ext cx="2310798" cy="508240"/>
          </a:xfrm>
          <a:prstGeom prst="rect">
            <a:avLst/>
          </a:prstGeom>
        </p:spPr>
      </p:pic>
    </p:spTree>
    <p:extLst>
      <p:ext uri="{BB962C8B-B14F-4D97-AF65-F5344CB8AC3E}">
        <p14:creationId xmlns:p14="http://schemas.microsoft.com/office/powerpoint/2010/main" val="3961794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450316" cy="789742"/>
          </a:xfrm>
        </p:spPr>
        <p:txBody>
          <a:bodyPr>
            <a:noAutofit/>
          </a:bodyPr>
          <a:lstStyle/>
          <a:p>
            <a:r>
              <a:rPr lang="en-GB" sz="2800" dirty="0" smtClean="0"/>
              <a:t>Borrowing from the car industry - Flexible platform design process </a:t>
            </a:r>
            <a:r>
              <a:rPr lang="mr-IN" sz="2800" dirty="0" smtClean="0"/>
              <a:t>–</a:t>
            </a:r>
            <a:r>
              <a:rPr lang="en-GB" sz="2800" dirty="0" smtClean="0"/>
              <a:t> to ensure agility	</a:t>
            </a:r>
            <a:endParaRPr lang="en-GB" sz="2800" dirty="0"/>
          </a:p>
        </p:txBody>
      </p:sp>
      <p:sp>
        <p:nvSpPr>
          <p:cNvPr id="6" name="Tijdelijke aanduiding voor inhoud 2"/>
          <p:cNvSpPr>
            <a:spLocks noGrp="1"/>
          </p:cNvSpPr>
          <p:nvPr>
            <p:ph idx="1"/>
          </p:nvPr>
        </p:nvSpPr>
        <p:spPr>
          <a:xfrm>
            <a:off x="418529" y="4627432"/>
            <a:ext cx="8450317" cy="1619178"/>
          </a:xfrm>
        </p:spPr>
        <p:txBody>
          <a:bodyPr>
            <a:noAutofit/>
          </a:bodyPr>
          <a:lstStyle/>
          <a:p>
            <a:r>
              <a:rPr lang="en-GB" sz="2400" dirty="0"/>
              <a:t>The identification of components  as a candidate for flexibility is based on the magnitude of change that the components propagate throughout the system when </a:t>
            </a:r>
            <a:r>
              <a:rPr lang="en-GB" sz="2400" dirty="0" smtClean="0"/>
              <a:t>they are changed</a:t>
            </a:r>
            <a:r>
              <a:rPr lang="en-GB" sz="2400" dirty="0"/>
              <a:t> </a:t>
            </a:r>
            <a:endParaRPr lang="en-GB" sz="1200" dirty="0" smtClean="0"/>
          </a:p>
          <a:p>
            <a:pPr lvl="1"/>
            <a:endParaRPr lang="en-GB" sz="2000" dirty="0" smtClean="0"/>
          </a:p>
          <a:p>
            <a:pPr lvl="1">
              <a:buNone/>
            </a:pPr>
            <a:endParaRPr lang="en-GB" sz="2000" dirty="0" smtClean="0"/>
          </a:p>
          <a:p>
            <a:pPr lvl="1">
              <a:buNone/>
            </a:pPr>
            <a:endParaRPr lang="en-US" sz="2000" dirty="0" smtClean="0"/>
          </a:p>
        </p:txBody>
      </p:sp>
      <p:sp>
        <p:nvSpPr>
          <p:cNvPr id="5" name="Footer Placeholder 3"/>
          <p:cNvSpPr>
            <a:spLocks noGrp="1"/>
          </p:cNvSpPr>
          <p:nvPr>
            <p:ph type="ftr" sz="quarter" idx="4294967295"/>
          </p:nvPr>
        </p:nvSpPr>
        <p:spPr>
          <a:xfrm>
            <a:off x="453927" y="6317870"/>
            <a:ext cx="4128799" cy="365125"/>
          </a:xfrm>
          <a:prstGeom prst="rect">
            <a:avLst/>
          </a:prstGeom>
        </p:spPr>
        <p:txBody>
          <a:bodyPr/>
          <a:lstStyle/>
          <a:p>
            <a:r>
              <a:rPr lang="en-US" b="1" dirty="0" smtClean="0"/>
              <a:t>© </a:t>
            </a:r>
            <a:r>
              <a:rPr lang="en-US" dirty="0" smtClean="0"/>
              <a:t>CRC for Water Sensitive Cities</a:t>
            </a:r>
          </a:p>
        </p:txBody>
      </p:sp>
      <p:pic>
        <p:nvPicPr>
          <p:cNvPr id="7" name="Picture 6"/>
          <p:cNvPicPr/>
          <p:nvPr/>
        </p:nvPicPr>
        <p:blipFill>
          <a:blip r:embed="rId3"/>
          <a:srcRect/>
          <a:stretch>
            <a:fillRect/>
          </a:stretch>
        </p:blipFill>
        <p:spPr bwMode="auto">
          <a:xfrm>
            <a:off x="742468" y="1338565"/>
            <a:ext cx="7802441" cy="2624366"/>
          </a:xfrm>
          <a:prstGeom prst="rect">
            <a:avLst/>
          </a:prstGeom>
          <a:noFill/>
          <a:ln w="9525">
            <a:noFill/>
            <a:miter lim="800000"/>
            <a:headEnd/>
            <a:tailEnd/>
          </a:ln>
        </p:spPr>
      </p:pic>
      <p:sp>
        <p:nvSpPr>
          <p:cNvPr id="3" name="Rectangle 2"/>
          <p:cNvSpPr/>
          <p:nvPr/>
        </p:nvSpPr>
        <p:spPr>
          <a:xfrm>
            <a:off x="418529" y="3975971"/>
            <a:ext cx="8315567" cy="651460"/>
          </a:xfrm>
          <a:prstGeom prst="rect">
            <a:avLst/>
          </a:prstGeom>
        </p:spPr>
        <p:txBody>
          <a:bodyPr wrap="square">
            <a:spAutoFit/>
          </a:bodyPr>
          <a:lstStyle/>
          <a:p>
            <a:pPr algn="ctr">
              <a:spcAft>
                <a:spcPts val="1000"/>
              </a:spcAft>
            </a:pPr>
            <a:r>
              <a:rPr lang="en-GB" sz="1400" b="1" dirty="0">
                <a:solidFill>
                  <a:srgbClr val="000000"/>
                </a:solidFill>
                <a:latin typeface="Arial" panose="020B0604020202020204" pitchFamily="34" charset="0"/>
                <a:ea typeface="Arial" panose="020B0604020202020204" pitchFamily="34" charset="0"/>
              </a:rPr>
              <a:t>Flexible platform design process in the automobile manufacturing sector</a:t>
            </a:r>
          </a:p>
          <a:p>
            <a:pPr algn="ctr">
              <a:spcAft>
                <a:spcPts val="1000"/>
              </a:spcAft>
            </a:pPr>
            <a:r>
              <a:rPr lang="en-GB" sz="1400" b="1" dirty="0">
                <a:solidFill>
                  <a:srgbClr val="000000"/>
                </a:solidFill>
                <a:latin typeface="Arial" panose="020B0604020202020204" pitchFamily="34" charset="0"/>
                <a:ea typeface="Arial" panose="020B0604020202020204" pitchFamily="34" charset="0"/>
              </a:rPr>
              <a:t>( Adapted from Eckert et al. </a:t>
            </a:r>
            <a:r>
              <a:rPr lang="en-GB" sz="1400" b="1" dirty="0" smtClean="0">
                <a:solidFill>
                  <a:srgbClr val="000000"/>
                </a:solidFill>
                <a:latin typeface="Arial" panose="020B0604020202020204" pitchFamily="34" charset="0"/>
                <a:ea typeface="Arial" panose="020B0604020202020204" pitchFamily="34" charset="0"/>
              </a:rPr>
              <a:t>2004</a:t>
            </a:r>
            <a:r>
              <a:rPr lang="en-GB" sz="1400" b="1" dirty="0">
                <a:solidFill>
                  <a:srgbClr val="000000"/>
                </a:solidFill>
                <a:latin typeface="Arial" panose="020B0604020202020204" pitchFamily="34" charset="0"/>
                <a:ea typeface="Arial" panose="020B0604020202020204" pitchFamily="34" charset="0"/>
              </a:rPr>
              <a:t>) )</a:t>
            </a:r>
            <a:endParaRPr lang="en-GB" sz="1400" b="1" dirty="0">
              <a:solidFill>
                <a:srgbClr val="000000"/>
              </a:solidFill>
              <a:effectLst/>
              <a:latin typeface="Arial" panose="020B0604020202020204" pitchFamily="34" charset="0"/>
              <a:ea typeface="Arial" panose="020B0604020202020204" pitchFamily="34" charset="0"/>
            </a:endParaRPr>
          </a:p>
        </p:txBody>
      </p:sp>
      <p:sp>
        <p:nvSpPr>
          <p:cNvPr id="4" name="Oval 3"/>
          <p:cNvSpPr/>
          <p:nvPr/>
        </p:nvSpPr>
        <p:spPr>
          <a:xfrm>
            <a:off x="6367760" y="2642808"/>
            <a:ext cx="2177149" cy="175043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28391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0198" y="1570007"/>
            <a:ext cx="5032836" cy="4626999"/>
          </a:xfrm>
          <a:prstGeom prst="rect">
            <a:avLst/>
          </a:prstGeom>
          <a:noFill/>
          <a:ln>
            <a:noFill/>
          </a:ln>
        </p:spPr>
      </p:pic>
      <p:sp>
        <p:nvSpPr>
          <p:cNvPr id="5" name="Footer Placeholder 3"/>
          <p:cNvSpPr>
            <a:spLocks noGrp="1"/>
          </p:cNvSpPr>
          <p:nvPr>
            <p:ph type="ftr" sz="quarter" idx="4294967295"/>
          </p:nvPr>
        </p:nvSpPr>
        <p:spPr>
          <a:xfrm>
            <a:off x="453928" y="6317870"/>
            <a:ext cx="3802688" cy="365125"/>
          </a:xfrm>
          <a:prstGeom prst="rect">
            <a:avLst/>
          </a:prstGeom>
        </p:spPr>
        <p:txBody>
          <a:bodyPr/>
          <a:lstStyle/>
          <a:p>
            <a:r>
              <a:rPr lang="en-US" b="1" dirty="0" smtClean="0"/>
              <a:t>© </a:t>
            </a:r>
            <a:r>
              <a:rPr lang="en-US" dirty="0" smtClean="0"/>
              <a:t>CRC for Water Sensitive Cities</a:t>
            </a:r>
          </a:p>
        </p:txBody>
      </p:sp>
      <p:sp>
        <p:nvSpPr>
          <p:cNvPr id="4" name="Rectangle 3"/>
          <p:cNvSpPr/>
          <p:nvPr/>
        </p:nvSpPr>
        <p:spPr>
          <a:xfrm>
            <a:off x="678215" y="334647"/>
            <a:ext cx="7706546" cy="954107"/>
          </a:xfrm>
          <a:prstGeom prst="rect">
            <a:avLst/>
          </a:prstGeom>
        </p:spPr>
        <p:txBody>
          <a:bodyPr wrap="square">
            <a:spAutoFit/>
          </a:bodyPr>
          <a:lstStyle/>
          <a:p>
            <a:pPr algn="ctr"/>
            <a:r>
              <a:rPr lang="en-GB" sz="2800" dirty="0">
                <a:solidFill>
                  <a:srgbClr val="000000"/>
                </a:solidFill>
                <a:latin typeface="Arial" panose="020B0604020202020204" pitchFamily="34" charset="0"/>
                <a:cs typeface="Arial" panose="020B0604020202020204" pitchFamily="34" charset="0"/>
              </a:rPr>
              <a:t>Flexible adaptation planning process for Water Sensitive city (</a:t>
            </a:r>
            <a:r>
              <a:rPr lang="en-GB" sz="2800" dirty="0" err="1">
                <a:solidFill>
                  <a:srgbClr val="000000"/>
                </a:solidFill>
                <a:latin typeface="Arial" panose="020B0604020202020204" pitchFamily="34" charset="0"/>
                <a:cs typeface="Arial" panose="020B0604020202020204" pitchFamily="34" charset="0"/>
              </a:rPr>
              <a:t>WSCapp</a:t>
            </a:r>
            <a:r>
              <a:rPr lang="en-GB" sz="2800" b="1" dirty="0">
                <a:solidFill>
                  <a:srgbClr val="000000"/>
                </a:solidFill>
                <a:latin typeface="Arial" panose="020B0604020202020204" pitchFamily="34" charset="0"/>
                <a:cs typeface="Arial" panose="020B0604020202020204" pitchFamily="34" charset="0"/>
              </a:rPr>
              <a:t> </a:t>
            </a:r>
            <a:r>
              <a:rPr lang="en-GB" sz="2800" dirty="0" smtClean="0">
                <a:solidFill>
                  <a:srgbClr val="000000"/>
                </a:solidFill>
                <a:latin typeface="Arial" panose="020B0604020202020204" pitchFamily="34" charset="0"/>
                <a:cs typeface="Arial" panose="020B0604020202020204" pitchFamily="34" charset="0"/>
              </a:rPr>
              <a:t>)</a:t>
            </a:r>
            <a:endParaRPr lang="en-US" sz="28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659948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descr="Flood_risk_management_cascade.wmf"/>
          <p:cNvPicPr/>
          <p:nvPr/>
        </p:nvPicPr>
        <p:blipFill>
          <a:blip r:embed="rId3" cstate="email">
            <a:extLst>
              <a:ext uri="{28A0092B-C50C-407E-A947-70E740481C1C}">
                <a14:useLocalDpi xmlns:a14="http://schemas.microsoft.com/office/drawing/2010/main"/>
              </a:ext>
            </a:extLst>
          </a:blip>
          <a:srcRect l="2670" t="7477" r="2697"/>
          <a:stretch>
            <a:fillRect/>
          </a:stretch>
        </p:blipFill>
        <p:spPr>
          <a:xfrm>
            <a:off x="983550" y="968982"/>
            <a:ext cx="7598336" cy="5348888"/>
          </a:xfrm>
          <a:prstGeom prst="rect">
            <a:avLst/>
          </a:prstGeom>
          <a:ln>
            <a:solidFill>
              <a:schemeClr val="tx1"/>
            </a:solidFill>
          </a:ln>
        </p:spPr>
      </p:pic>
      <p:sp>
        <p:nvSpPr>
          <p:cNvPr id="2" name="Title 1"/>
          <p:cNvSpPr>
            <a:spLocks noGrp="1"/>
          </p:cNvSpPr>
          <p:nvPr>
            <p:ph type="title"/>
          </p:nvPr>
        </p:nvSpPr>
        <p:spPr>
          <a:xfrm>
            <a:off x="457200" y="429090"/>
            <a:ext cx="8686800" cy="652060"/>
          </a:xfrm>
        </p:spPr>
        <p:txBody>
          <a:bodyPr>
            <a:normAutofit fontScale="90000"/>
          </a:bodyPr>
          <a:lstStyle/>
          <a:p>
            <a:r>
              <a:rPr lang="en-GB" dirty="0"/>
              <a:t/>
            </a:r>
            <a:br>
              <a:rPr lang="en-GB" dirty="0"/>
            </a:br>
            <a:r>
              <a:rPr lang="en-GB" dirty="0"/>
              <a:t>Range of possibilities</a:t>
            </a:r>
            <a:br>
              <a:rPr lang="en-GB" dirty="0"/>
            </a:br>
            <a:r>
              <a:rPr lang="en-GB" dirty="0" smtClean="0"/>
              <a:t/>
            </a:r>
            <a:br>
              <a:rPr lang="en-GB" dirty="0" smtClean="0"/>
            </a:br>
            <a:endParaRPr lang="en-GB" dirty="0"/>
          </a:p>
        </p:txBody>
      </p:sp>
      <p:sp>
        <p:nvSpPr>
          <p:cNvPr id="5" name="Footer Placeholder 3"/>
          <p:cNvSpPr>
            <a:spLocks noGrp="1"/>
          </p:cNvSpPr>
          <p:nvPr>
            <p:ph type="ftr" sz="quarter" idx="4294967295"/>
          </p:nvPr>
        </p:nvSpPr>
        <p:spPr>
          <a:xfrm>
            <a:off x="453928" y="6317870"/>
            <a:ext cx="2895600" cy="365125"/>
          </a:xfrm>
          <a:prstGeom prst="rect">
            <a:avLst/>
          </a:prstGeom>
        </p:spPr>
        <p:txBody>
          <a:bodyPr/>
          <a:lstStyle/>
          <a:p>
            <a:r>
              <a:rPr lang="en-US" b="1" dirty="0" smtClean="0"/>
              <a:t>© </a:t>
            </a:r>
            <a:r>
              <a:rPr lang="en-US" dirty="0" smtClean="0"/>
              <a:t>CRC for Water Sensitive Cities</a:t>
            </a:r>
          </a:p>
        </p:txBody>
      </p:sp>
    </p:spTree>
    <p:extLst>
      <p:ext uri="{BB962C8B-B14F-4D97-AF65-F5344CB8AC3E}">
        <p14:creationId xmlns:p14="http://schemas.microsoft.com/office/powerpoint/2010/main" val="2638551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445" y="357016"/>
            <a:ext cx="8686800" cy="846981"/>
          </a:xfrm>
        </p:spPr>
        <p:txBody>
          <a:bodyPr>
            <a:normAutofit fontScale="90000"/>
          </a:bodyPr>
          <a:lstStyle/>
          <a:p>
            <a:r>
              <a:rPr lang="en-GB" dirty="0" smtClean="0"/>
              <a:t>Relative uncertainty</a:t>
            </a:r>
            <a:br>
              <a:rPr lang="en-GB" dirty="0" smtClean="0"/>
            </a:br>
            <a:endParaRPr lang="en-GB" dirty="0"/>
          </a:p>
        </p:txBody>
      </p:sp>
      <p:sp>
        <p:nvSpPr>
          <p:cNvPr id="6" name="Tijdelijke aanduiding voor inhoud 2"/>
          <p:cNvSpPr>
            <a:spLocks noGrp="1"/>
          </p:cNvSpPr>
          <p:nvPr>
            <p:ph idx="1"/>
          </p:nvPr>
        </p:nvSpPr>
        <p:spPr>
          <a:xfrm>
            <a:off x="225115" y="966331"/>
            <a:ext cx="5101346" cy="5351540"/>
          </a:xfrm>
        </p:spPr>
        <p:txBody>
          <a:bodyPr>
            <a:normAutofit lnSpcReduction="10000"/>
          </a:bodyPr>
          <a:lstStyle/>
          <a:p>
            <a:r>
              <a:rPr lang="en-GB" dirty="0" smtClean="0"/>
              <a:t>Decide which measures can be robust and which can be flexible </a:t>
            </a:r>
          </a:p>
          <a:p>
            <a:pPr lvl="1"/>
            <a:r>
              <a:rPr lang="en-GB" dirty="0" smtClean="0"/>
              <a:t>Road elevation to prevent coastal flooding? </a:t>
            </a:r>
          </a:p>
          <a:p>
            <a:pPr lvl="1"/>
            <a:r>
              <a:rPr lang="en-GB" dirty="0" smtClean="0"/>
              <a:t>Rainwater harvesting</a:t>
            </a:r>
          </a:p>
          <a:p>
            <a:pPr lvl="1"/>
            <a:r>
              <a:rPr lang="en-GB" dirty="0" smtClean="0"/>
              <a:t>Flood </a:t>
            </a:r>
            <a:r>
              <a:rPr lang="en-GB" dirty="0"/>
              <a:t>proofing of </a:t>
            </a:r>
            <a:r>
              <a:rPr lang="en-GB" dirty="0" smtClean="0"/>
              <a:t>households</a:t>
            </a:r>
          </a:p>
          <a:p>
            <a:pPr lvl="1"/>
            <a:r>
              <a:rPr lang="en-GB" dirty="0" smtClean="0"/>
              <a:t>Flood </a:t>
            </a:r>
            <a:r>
              <a:rPr lang="en-GB" dirty="0"/>
              <a:t>detention in </a:t>
            </a:r>
            <a:r>
              <a:rPr lang="en-GB" dirty="0" smtClean="0"/>
              <a:t>parks</a:t>
            </a:r>
          </a:p>
          <a:p>
            <a:pPr lvl="1"/>
            <a:r>
              <a:rPr lang="en-GB" dirty="0" smtClean="0"/>
              <a:t>Retrofitting </a:t>
            </a:r>
            <a:r>
              <a:rPr lang="en-GB" dirty="0"/>
              <a:t>of drainage systems</a:t>
            </a:r>
          </a:p>
          <a:p>
            <a:pPr lvl="1"/>
            <a:endParaRPr lang="en-US" sz="1400" dirty="0" smtClean="0"/>
          </a:p>
        </p:txBody>
      </p:sp>
      <p:sp>
        <p:nvSpPr>
          <p:cNvPr id="5" name="Footer Placeholder 3"/>
          <p:cNvSpPr>
            <a:spLocks noGrp="1"/>
          </p:cNvSpPr>
          <p:nvPr>
            <p:ph type="ftr" sz="quarter" idx="4294967295"/>
          </p:nvPr>
        </p:nvSpPr>
        <p:spPr>
          <a:xfrm>
            <a:off x="453928" y="6317871"/>
            <a:ext cx="5261608" cy="237666"/>
          </a:xfrm>
          <a:prstGeom prst="rect">
            <a:avLst/>
          </a:prstGeom>
        </p:spPr>
        <p:txBody>
          <a:bodyPr/>
          <a:lstStyle/>
          <a:p>
            <a:r>
              <a:rPr lang="en-US" b="1" dirty="0" smtClean="0"/>
              <a:t>© </a:t>
            </a:r>
            <a:r>
              <a:rPr lang="en-US" dirty="0" smtClean="0"/>
              <a:t>CRC for Water Sensitive Cities</a:t>
            </a: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55275" y="1458153"/>
            <a:ext cx="3348970" cy="4025888"/>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45006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445" y="0"/>
            <a:ext cx="8686800" cy="1522629"/>
          </a:xfrm>
        </p:spPr>
        <p:txBody>
          <a:bodyPr>
            <a:normAutofit/>
          </a:bodyPr>
          <a:lstStyle/>
          <a:p>
            <a:r>
              <a:rPr lang="en-GB" dirty="0" smtClean="0"/>
              <a:t>Interactions and Inter-relationships</a:t>
            </a:r>
            <a:r>
              <a:rPr lang="en-GB" sz="2200" dirty="0" smtClean="0"/>
              <a:t/>
            </a:r>
            <a:br>
              <a:rPr lang="en-GB" sz="2200" dirty="0" smtClean="0"/>
            </a:br>
            <a:endParaRPr lang="en-GB" sz="2200" dirty="0"/>
          </a:p>
        </p:txBody>
      </p:sp>
      <p:sp>
        <p:nvSpPr>
          <p:cNvPr id="6" name="Tijdelijke aanduiding voor inhoud 2"/>
          <p:cNvSpPr>
            <a:spLocks noGrp="1"/>
          </p:cNvSpPr>
          <p:nvPr>
            <p:ph idx="1"/>
          </p:nvPr>
        </p:nvSpPr>
        <p:spPr>
          <a:xfrm>
            <a:off x="453928" y="980434"/>
            <a:ext cx="5416082" cy="5337436"/>
          </a:xfrm>
        </p:spPr>
        <p:txBody>
          <a:bodyPr>
            <a:noAutofit/>
          </a:bodyPr>
          <a:lstStyle/>
          <a:p>
            <a:r>
              <a:rPr lang="en-GB" sz="3600" dirty="0" smtClean="0"/>
              <a:t>Identification of components based on inter-relationships</a:t>
            </a:r>
          </a:p>
          <a:p>
            <a:r>
              <a:rPr lang="en-GB" sz="3600" dirty="0" smtClean="0"/>
              <a:t>Possible </a:t>
            </a:r>
            <a:r>
              <a:rPr lang="en-GB" sz="3600" dirty="0" smtClean="0"/>
              <a:t>categorisation of flexible measures </a:t>
            </a:r>
          </a:p>
          <a:p>
            <a:r>
              <a:rPr lang="en-GB" sz="3600" dirty="0" smtClean="0"/>
              <a:t>Flexible </a:t>
            </a:r>
            <a:r>
              <a:rPr lang="en-GB" sz="3600" dirty="0"/>
              <a:t>Resilience and sustainability </a:t>
            </a:r>
            <a:r>
              <a:rPr lang="en-GB" sz="3600" dirty="0" smtClean="0"/>
              <a:t>components (e.g. rainwater harvesting</a:t>
            </a:r>
            <a:r>
              <a:rPr lang="en-GB" sz="3600" dirty="0" smtClean="0"/>
              <a:t>)</a:t>
            </a:r>
            <a:endParaRPr lang="en-GB" sz="3600" dirty="0" smtClean="0"/>
          </a:p>
        </p:txBody>
      </p:sp>
      <p:sp>
        <p:nvSpPr>
          <p:cNvPr id="5" name="Footer Placeholder 3"/>
          <p:cNvSpPr>
            <a:spLocks noGrp="1"/>
          </p:cNvSpPr>
          <p:nvPr>
            <p:ph type="ftr" sz="quarter" idx="4294967295"/>
          </p:nvPr>
        </p:nvSpPr>
        <p:spPr>
          <a:xfrm>
            <a:off x="453927" y="6317870"/>
            <a:ext cx="4935497" cy="331139"/>
          </a:xfrm>
          <a:prstGeom prst="rect">
            <a:avLst/>
          </a:prstGeom>
        </p:spPr>
        <p:txBody>
          <a:bodyPr/>
          <a:lstStyle/>
          <a:p>
            <a:r>
              <a:rPr lang="en-US" b="1" dirty="0" smtClean="0"/>
              <a:t>© </a:t>
            </a:r>
            <a:r>
              <a:rPr lang="en-US" dirty="0" smtClean="0"/>
              <a:t>CRC for Water Sensitive Cities</a:t>
            </a:r>
          </a:p>
        </p:txBody>
      </p:sp>
      <p:pic>
        <p:nvPicPr>
          <p:cNvPr id="3" name="Picture 2"/>
          <p:cNvPicPr>
            <a:picLocks noChangeAspect="1"/>
          </p:cNvPicPr>
          <p:nvPr/>
        </p:nvPicPr>
        <p:blipFill>
          <a:blip r:embed="rId3"/>
          <a:stretch>
            <a:fillRect/>
          </a:stretch>
        </p:blipFill>
        <p:spPr>
          <a:xfrm>
            <a:off x="6036237" y="1812682"/>
            <a:ext cx="2868008" cy="3198355"/>
          </a:xfrm>
          <a:prstGeom prst="rect">
            <a:avLst/>
          </a:prstGeom>
        </p:spPr>
      </p:pic>
    </p:spTree>
    <p:extLst>
      <p:ext uri="{BB962C8B-B14F-4D97-AF65-F5344CB8AC3E}">
        <p14:creationId xmlns:p14="http://schemas.microsoft.com/office/powerpoint/2010/main" val="150484416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000" y="360363"/>
            <a:ext cx="5747243" cy="551090"/>
          </a:xfrm>
        </p:spPr>
        <p:txBody>
          <a:bodyPr/>
          <a:lstStyle/>
          <a:p>
            <a:r>
              <a:rPr lang="en-US" dirty="0" smtClean="0"/>
              <a:t>Develop pathways map (RCP 2.6 scenario)</a:t>
            </a:r>
            <a:endParaRPr lang="en-US"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600200"/>
            <a:ext cx="9144000" cy="3657600"/>
          </a:xfrm>
          <a:prstGeom prst="rect">
            <a:avLst/>
          </a:prstGeom>
        </p:spPr>
      </p:pic>
    </p:spTree>
    <p:extLst>
      <p:ext uri="{BB962C8B-B14F-4D97-AF65-F5344CB8AC3E}">
        <p14:creationId xmlns:p14="http://schemas.microsoft.com/office/powerpoint/2010/main" val="86030748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000" y="360363"/>
            <a:ext cx="5593354" cy="551090"/>
          </a:xfrm>
        </p:spPr>
        <p:txBody>
          <a:bodyPr/>
          <a:lstStyle/>
          <a:p>
            <a:r>
              <a:rPr lang="en-US" dirty="0" smtClean="0"/>
              <a:t>Develop pathways map (RCP 8.5 scenario)</a:t>
            </a:r>
            <a:endParaRPr lang="en-US"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600200"/>
            <a:ext cx="9144000" cy="3657600"/>
          </a:xfrm>
          <a:prstGeom prst="rect">
            <a:avLst/>
          </a:prstGeom>
        </p:spPr>
      </p:pic>
      <p:sp>
        <p:nvSpPr>
          <p:cNvPr id="3" name="Rounded Rectangular Callout 2"/>
          <p:cNvSpPr/>
          <p:nvPr/>
        </p:nvSpPr>
        <p:spPr>
          <a:xfrm>
            <a:off x="3140970" y="2007847"/>
            <a:ext cx="1321611" cy="1218438"/>
          </a:xfrm>
          <a:prstGeom prst="wedgeRoundRectCallout">
            <a:avLst>
              <a:gd name="adj1" fmla="val -98755"/>
              <a:gd name="adj2" fmla="val 10475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This switch occurs sooner</a:t>
            </a:r>
            <a:endParaRPr lang="en-US" dirty="0"/>
          </a:p>
        </p:txBody>
      </p:sp>
      <p:sp>
        <p:nvSpPr>
          <p:cNvPr id="5" name="Rounded Rectangular Callout 4"/>
          <p:cNvSpPr/>
          <p:nvPr/>
        </p:nvSpPr>
        <p:spPr>
          <a:xfrm>
            <a:off x="7344020" y="1615310"/>
            <a:ext cx="1321611" cy="1066038"/>
          </a:xfrm>
          <a:prstGeom prst="wedgeRoundRectCallout">
            <a:avLst>
              <a:gd name="adj1" fmla="val -93560"/>
              <a:gd name="adj2" fmla="val 16592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And does not work for as long</a:t>
            </a:r>
            <a:endParaRPr lang="en-US" dirty="0"/>
          </a:p>
        </p:txBody>
      </p:sp>
    </p:spTree>
    <p:extLst>
      <p:ext uri="{BB962C8B-B14F-4D97-AF65-F5344CB8AC3E}">
        <p14:creationId xmlns:p14="http://schemas.microsoft.com/office/powerpoint/2010/main" val="3551005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78"/>
            <a:ext cx="8686800" cy="1522629"/>
          </a:xfrm>
        </p:spPr>
        <p:txBody>
          <a:bodyPr>
            <a:normAutofit/>
          </a:bodyPr>
          <a:lstStyle/>
          <a:p>
            <a:r>
              <a:rPr lang="en-GB" dirty="0" smtClean="0"/>
              <a:t>Costs and benefits</a:t>
            </a:r>
            <a:r>
              <a:rPr lang="en-GB" sz="2000" dirty="0"/>
              <a:t/>
            </a:r>
            <a:br>
              <a:rPr lang="en-GB" sz="2000" dirty="0"/>
            </a:br>
            <a:r>
              <a:rPr lang="en-GB" sz="2200" dirty="0" smtClean="0"/>
              <a:t/>
            </a:r>
            <a:br>
              <a:rPr lang="en-GB" sz="2200" dirty="0" smtClean="0"/>
            </a:br>
            <a:endParaRPr lang="en-GB" sz="2200" dirty="0"/>
          </a:p>
        </p:txBody>
      </p:sp>
      <p:sp>
        <p:nvSpPr>
          <p:cNvPr id="5" name="Footer Placeholder 3"/>
          <p:cNvSpPr>
            <a:spLocks noGrp="1"/>
          </p:cNvSpPr>
          <p:nvPr>
            <p:ph type="ftr" sz="quarter" idx="4294967295"/>
          </p:nvPr>
        </p:nvSpPr>
        <p:spPr>
          <a:xfrm>
            <a:off x="453928" y="6317870"/>
            <a:ext cx="2895600" cy="365125"/>
          </a:xfrm>
          <a:prstGeom prst="rect">
            <a:avLst/>
          </a:prstGeom>
        </p:spPr>
        <p:txBody>
          <a:bodyPr/>
          <a:lstStyle/>
          <a:p>
            <a:r>
              <a:rPr lang="en-US" b="1" dirty="0" smtClean="0"/>
              <a:t>© </a:t>
            </a:r>
            <a:r>
              <a:rPr lang="en-US" dirty="0" smtClean="0"/>
              <a:t>CRC for Water Sensitive Cities</a:t>
            </a:r>
          </a:p>
        </p:txBody>
      </p:sp>
      <p:graphicFrame>
        <p:nvGraphicFramePr>
          <p:cNvPr id="6" name="Table 5"/>
          <p:cNvGraphicFramePr>
            <a:graphicFrameLocks noGrp="1"/>
          </p:cNvGraphicFramePr>
          <p:nvPr>
            <p:extLst>
              <p:ext uri="{D42A27DB-BD31-4B8C-83A1-F6EECF244321}">
                <p14:modId xmlns:p14="http://schemas.microsoft.com/office/powerpoint/2010/main" val="3985390631"/>
              </p:ext>
            </p:extLst>
          </p:nvPr>
        </p:nvGraphicFramePr>
        <p:xfrm>
          <a:off x="0" y="1379628"/>
          <a:ext cx="9143999" cy="5569459"/>
        </p:xfrm>
        <a:graphic>
          <a:graphicData uri="http://schemas.openxmlformats.org/drawingml/2006/table">
            <a:tbl>
              <a:tblPr firstRow="1" firstCol="1" bandRow="1">
                <a:tableStyleId>{5C22544A-7EE6-4342-B048-85BDC9FD1C3A}</a:tableStyleId>
              </a:tblPr>
              <a:tblGrid>
                <a:gridCol w="1141881"/>
                <a:gridCol w="761552"/>
                <a:gridCol w="634478"/>
                <a:gridCol w="761552"/>
                <a:gridCol w="761552"/>
                <a:gridCol w="760658"/>
                <a:gridCol w="760658"/>
                <a:gridCol w="761552"/>
                <a:gridCol w="761552"/>
                <a:gridCol w="1019282"/>
                <a:gridCol w="1019282"/>
              </a:tblGrid>
              <a:tr h="1234531">
                <a:tc rowSpan="2">
                  <a:txBody>
                    <a:bodyPr/>
                    <a:lstStyle/>
                    <a:p>
                      <a:pPr algn="ctr">
                        <a:lnSpc>
                          <a:spcPct val="107000"/>
                        </a:lnSpc>
                        <a:spcAft>
                          <a:spcPts val="0"/>
                        </a:spcAft>
                      </a:pPr>
                      <a:r>
                        <a:rPr lang="en-GB" sz="1600" dirty="0">
                          <a:effectLst/>
                        </a:rPr>
                        <a:t>Adaptation </a:t>
                      </a:r>
                      <a:br>
                        <a:rPr lang="en-GB" sz="1600" dirty="0">
                          <a:effectLst/>
                        </a:rPr>
                      </a:br>
                      <a:r>
                        <a:rPr lang="en-GB" sz="1600" dirty="0">
                          <a:effectLst/>
                        </a:rPr>
                        <a:t>Measures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4">
                  <a:txBody>
                    <a:bodyPr/>
                    <a:lstStyle/>
                    <a:p>
                      <a:pPr algn="ctr">
                        <a:lnSpc>
                          <a:spcPct val="107000"/>
                        </a:lnSpc>
                        <a:spcAft>
                          <a:spcPts val="0"/>
                        </a:spcAft>
                      </a:pPr>
                      <a:r>
                        <a:rPr lang="en-GB" sz="1600" dirty="0">
                          <a:effectLst/>
                        </a:rPr>
                        <a:t>Tipping Point </a:t>
                      </a:r>
                      <a:br>
                        <a:rPr lang="en-GB" sz="1600" dirty="0">
                          <a:effectLst/>
                        </a:rPr>
                      </a:br>
                      <a:r>
                        <a:rPr lang="en-GB" sz="1600" dirty="0">
                          <a:effectLst/>
                        </a:rPr>
                        <a:t>(Year)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lnSpc>
                          <a:spcPct val="107000"/>
                        </a:lnSpc>
                        <a:spcAft>
                          <a:spcPts val="0"/>
                        </a:spcAft>
                      </a:pPr>
                      <a:r>
                        <a:rPr lang="en-GB" sz="1600">
                          <a:effectLst/>
                        </a:rPr>
                        <a:t>Present value of total cost </a:t>
                      </a:r>
                      <a:br>
                        <a:rPr lang="en-GB" sz="1600">
                          <a:effectLst/>
                        </a:rPr>
                      </a:br>
                      <a:r>
                        <a:rPr lang="en-GB" sz="1600">
                          <a:effectLst/>
                        </a:rPr>
                        <a:t>of flood damages and implementation cost of adaptation measures</a:t>
                      </a:r>
                      <a:br>
                        <a:rPr lang="en-GB" sz="1600">
                          <a:effectLst/>
                        </a:rPr>
                      </a:br>
                      <a:r>
                        <a:rPr lang="en-GB" sz="1600">
                          <a:effectLst/>
                        </a:rPr>
                        <a:t>(in Million AUD)</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a:lnSpc>
                          <a:spcPct val="107000"/>
                        </a:lnSpc>
                        <a:spcAft>
                          <a:spcPts val="0"/>
                        </a:spcAft>
                      </a:pPr>
                      <a:r>
                        <a:rPr lang="en-GB" sz="1600" dirty="0">
                          <a:effectLst/>
                        </a:rPr>
                        <a:t>Expected Value</a:t>
                      </a:r>
                      <a:br>
                        <a:rPr lang="en-GB" sz="1600" dirty="0">
                          <a:effectLst/>
                        </a:rPr>
                      </a:br>
                      <a:r>
                        <a:rPr lang="en-GB" sz="1600" dirty="0">
                          <a:effectLst/>
                        </a:rPr>
                        <a:t> across scenarios (in Million AUD)</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GB" sz="1600" dirty="0" smtClean="0">
                          <a:effectLst/>
                          <a:latin typeface="Calibri" panose="020F0502020204030204" pitchFamily="34" charset="0"/>
                          <a:ea typeface="Calibri" panose="020F0502020204030204" pitchFamily="34" charset="0"/>
                          <a:cs typeface="Times New Roman" panose="02020603050405020304" pitchFamily="18" charset="0"/>
                        </a:rPr>
                        <a:t>Range of Benefit –</a:t>
                      </a:r>
                      <a:r>
                        <a:rPr lang="en-GB" sz="1600" baseline="0" dirty="0" smtClean="0">
                          <a:effectLst/>
                          <a:latin typeface="Calibri" panose="020F0502020204030204" pitchFamily="34" charset="0"/>
                          <a:ea typeface="Calibri" panose="020F0502020204030204" pitchFamily="34" charset="0"/>
                          <a:cs typeface="Times New Roman" panose="02020603050405020304" pitchFamily="18" charset="0"/>
                        </a:rPr>
                        <a:t> Cost Ratio</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93813">
                <a:tc vMerge="1">
                  <a:txBody>
                    <a:bodyPr/>
                    <a:lstStyle/>
                    <a:p>
                      <a:endParaRPr lang="en-US"/>
                    </a:p>
                  </a:txBody>
                  <a:tcPr/>
                </a:tc>
                <a:tc>
                  <a:txBody>
                    <a:bodyPr/>
                    <a:lstStyle/>
                    <a:p>
                      <a:pPr algn="ctr">
                        <a:lnSpc>
                          <a:spcPct val="107000"/>
                        </a:lnSpc>
                        <a:spcAft>
                          <a:spcPts val="0"/>
                        </a:spcAft>
                      </a:pPr>
                      <a:r>
                        <a:rPr lang="en-GB" sz="1600" b="1" dirty="0">
                          <a:solidFill>
                            <a:srgbClr val="000000"/>
                          </a:solidFill>
                          <a:effectLst/>
                        </a:rPr>
                        <a:t>RCP 2.6</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4.5</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6.0</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8.5</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2.6</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4.5</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6.0</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solidFill>
                            <a:srgbClr val="000000"/>
                          </a:solidFill>
                          <a:effectLst/>
                        </a:rPr>
                        <a:t>RCP 8.5</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US"/>
                    </a:p>
                  </a:txBody>
                  <a:tcPr/>
                </a:tc>
                <a:tc vMerge="1">
                  <a:txBody>
                    <a:bodyPr/>
                    <a:lstStyle/>
                    <a:p>
                      <a:endParaRPr lang="en-US"/>
                    </a:p>
                  </a:txBody>
                  <a:tcPr/>
                </a:tc>
              </a:tr>
              <a:tr h="493813">
                <a:tc>
                  <a:txBody>
                    <a:bodyPr/>
                    <a:lstStyle/>
                    <a:p>
                      <a:pPr algn="ctr">
                        <a:lnSpc>
                          <a:spcPct val="107000"/>
                        </a:lnSpc>
                        <a:spcAft>
                          <a:spcPts val="0"/>
                        </a:spcAft>
                      </a:pPr>
                      <a:r>
                        <a:rPr lang="en-GB" sz="1600" b="1" dirty="0">
                          <a:solidFill>
                            <a:srgbClr val="000000"/>
                          </a:solidFill>
                          <a:effectLst/>
                        </a:rPr>
                        <a:t>No measure</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584</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635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667</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762</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662</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a:t>
                      </a:r>
                    </a:p>
                  </a:txBody>
                  <a:tcPr marL="68580" marR="68580" marT="0" marB="0" anchor="ctr"/>
                </a:tc>
              </a:tr>
              <a:tr h="329377">
                <a:tc>
                  <a:txBody>
                    <a:bodyPr/>
                    <a:lstStyle/>
                    <a:p>
                      <a:pPr algn="ctr">
                        <a:lnSpc>
                          <a:spcPct val="107000"/>
                        </a:lnSpc>
                        <a:spcAft>
                          <a:spcPts val="0"/>
                        </a:spcAft>
                      </a:pPr>
                      <a:r>
                        <a:rPr lang="en-GB" sz="1600" b="1" dirty="0">
                          <a:solidFill>
                            <a:srgbClr val="000000"/>
                          </a:solidFill>
                          <a:effectLst/>
                        </a:rPr>
                        <a:t>A </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2033</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2020</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2019</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2017</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1,270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1,304</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1,321</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1,410</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1,326</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0.3 to 0.16</a:t>
                      </a:r>
                    </a:p>
                  </a:txBody>
                  <a:tcPr marL="68580" marR="68580" marT="0" marB="0" anchor="ctr"/>
                </a:tc>
              </a:tr>
              <a:tr h="493813">
                <a:tc>
                  <a:txBody>
                    <a:bodyPr/>
                    <a:lstStyle/>
                    <a:p>
                      <a:pPr algn="ctr">
                        <a:lnSpc>
                          <a:spcPct val="107000"/>
                        </a:lnSpc>
                        <a:spcAft>
                          <a:spcPts val="0"/>
                        </a:spcAft>
                      </a:pPr>
                      <a:r>
                        <a:rPr lang="en-GB" sz="1600" b="1" dirty="0">
                          <a:solidFill>
                            <a:srgbClr val="000000"/>
                          </a:solidFill>
                          <a:effectLst/>
                        </a:rPr>
                        <a:t>B</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2015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338</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370</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391</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463</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391</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smtClean="0">
                          <a:solidFill>
                            <a:srgbClr val="000000"/>
                          </a:solidFill>
                          <a:effectLst/>
                          <a:latin typeface="+mn-lt"/>
                          <a:ea typeface="+mn-ea"/>
                          <a:cs typeface="+mn-cs"/>
                        </a:rPr>
                        <a:t>Circa 1.0</a:t>
                      </a:r>
                      <a:endParaRPr lang="en-GB" sz="1600" kern="1200" dirty="0">
                        <a:solidFill>
                          <a:srgbClr val="000000"/>
                        </a:solidFill>
                        <a:effectLst/>
                        <a:latin typeface="+mn-lt"/>
                        <a:ea typeface="+mn-ea"/>
                        <a:cs typeface="+mn-cs"/>
                      </a:endParaRPr>
                    </a:p>
                  </a:txBody>
                  <a:tcPr marL="68580" marR="68580" marT="0" marB="0" anchor="ctr"/>
                </a:tc>
              </a:tr>
              <a:tr h="493813">
                <a:tc>
                  <a:txBody>
                    <a:bodyPr/>
                    <a:lstStyle/>
                    <a:p>
                      <a:pPr algn="ctr">
                        <a:lnSpc>
                          <a:spcPct val="107000"/>
                        </a:lnSpc>
                        <a:spcAft>
                          <a:spcPts val="0"/>
                        </a:spcAft>
                      </a:pPr>
                      <a:r>
                        <a:rPr lang="en-GB" sz="1600" b="1" dirty="0">
                          <a:solidFill>
                            <a:srgbClr val="000000"/>
                          </a:solidFill>
                          <a:effectLst/>
                        </a:rPr>
                        <a:t>C</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2015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451</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471</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486</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516</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481</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1.71 to 1.35</a:t>
                      </a:r>
                    </a:p>
                  </a:txBody>
                  <a:tcPr marL="68580" marR="68580" marT="0" marB="0" anchor="ctr"/>
                </a:tc>
              </a:tr>
              <a:tr h="329377">
                <a:tc>
                  <a:txBody>
                    <a:bodyPr/>
                    <a:lstStyle/>
                    <a:p>
                      <a:pPr algn="ctr">
                        <a:lnSpc>
                          <a:spcPct val="107000"/>
                        </a:lnSpc>
                        <a:spcAft>
                          <a:spcPts val="0"/>
                        </a:spcAft>
                      </a:pPr>
                      <a:r>
                        <a:rPr lang="en-GB" sz="1600" b="1" dirty="0">
                          <a:solidFill>
                            <a:srgbClr val="000000"/>
                          </a:solidFill>
                          <a:effectLst/>
                        </a:rPr>
                        <a:t>A &amp; C  </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2086</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1243</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1282</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1290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1318</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1,283</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0.3 to 0.2</a:t>
                      </a:r>
                    </a:p>
                  </a:txBody>
                  <a:tcPr marL="68580" marR="68580" marT="0" marB="0" anchor="ctr"/>
                </a:tc>
              </a:tr>
              <a:tr h="329377">
                <a:tc>
                  <a:txBody>
                    <a:bodyPr/>
                    <a:lstStyle/>
                    <a:p>
                      <a:pPr algn="ctr">
                        <a:lnSpc>
                          <a:spcPct val="107000"/>
                        </a:lnSpc>
                        <a:spcAft>
                          <a:spcPts val="0"/>
                        </a:spcAft>
                      </a:pPr>
                      <a:r>
                        <a:rPr lang="en-GB" sz="1600" b="1" dirty="0">
                          <a:solidFill>
                            <a:srgbClr val="000000"/>
                          </a:solidFill>
                          <a:effectLst/>
                        </a:rPr>
                        <a:t>C &amp; A </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2086</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1,365</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1,460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1,482</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1,560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1,467</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0.3 to 0.2</a:t>
                      </a:r>
                    </a:p>
                  </a:txBody>
                  <a:tcPr marL="68580" marR="68580" marT="0" marB="0" anchor="ctr"/>
                </a:tc>
              </a:tr>
              <a:tr h="329377">
                <a:tc>
                  <a:txBody>
                    <a:bodyPr/>
                    <a:lstStyle/>
                    <a:p>
                      <a:pPr algn="ctr">
                        <a:lnSpc>
                          <a:spcPct val="107000"/>
                        </a:lnSpc>
                        <a:spcAft>
                          <a:spcPts val="0"/>
                        </a:spcAft>
                      </a:pPr>
                      <a:r>
                        <a:rPr lang="en-GB" sz="1600" b="1" dirty="0">
                          <a:solidFill>
                            <a:srgbClr val="000000"/>
                          </a:solidFill>
                          <a:effectLst/>
                        </a:rPr>
                        <a:t>C &amp; B</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2073</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334</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348</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357</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382</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355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2.4 to 2.1</a:t>
                      </a:r>
                    </a:p>
                  </a:txBody>
                  <a:tcPr marL="68580" marR="68580" marT="0" marB="0" anchor="ctr"/>
                </a:tc>
              </a:tr>
              <a:tr h="329377">
                <a:tc>
                  <a:txBody>
                    <a:bodyPr/>
                    <a:lstStyle/>
                    <a:p>
                      <a:pPr algn="ctr">
                        <a:lnSpc>
                          <a:spcPct val="107000"/>
                        </a:lnSpc>
                        <a:spcAft>
                          <a:spcPts val="0"/>
                        </a:spcAft>
                      </a:pPr>
                      <a:r>
                        <a:rPr lang="en-GB" sz="1600" b="1" dirty="0">
                          <a:solidFill>
                            <a:srgbClr val="000000"/>
                          </a:solidFill>
                          <a:effectLst/>
                        </a:rPr>
                        <a:t>B &amp; C</a:t>
                      </a:r>
                      <a:endParaRPr lang="en-GB"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2090</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2073</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334</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348</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357</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solidFill>
                            <a:srgbClr val="000000"/>
                          </a:solidFill>
                          <a:effectLst/>
                        </a:rPr>
                        <a:t>382</a:t>
                      </a:r>
                      <a:endParaRPr lang="en-GB"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solidFill>
                            <a:srgbClr val="000000"/>
                          </a:solidFill>
                          <a:effectLst/>
                        </a:rPr>
                        <a:t>355</a:t>
                      </a:r>
                      <a:endParaRPr lang="en-GB"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algn="ctr" defTabSz="914290" rtl="0" eaLnBrk="1" latinLnBrk="0" hangingPunct="1">
                        <a:lnSpc>
                          <a:spcPct val="107000"/>
                        </a:lnSpc>
                        <a:spcAft>
                          <a:spcPts val="0"/>
                        </a:spcAft>
                      </a:pPr>
                      <a:r>
                        <a:rPr lang="en-GB" sz="1600" kern="1200" dirty="0">
                          <a:solidFill>
                            <a:srgbClr val="000000"/>
                          </a:solidFill>
                          <a:effectLst/>
                          <a:latin typeface="+mn-lt"/>
                          <a:ea typeface="+mn-ea"/>
                          <a:cs typeface="+mn-cs"/>
                        </a:rPr>
                        <a:t>2.4 to 2.1</a:t>
                      </a:r>
                    </a:p>
                  </a:txBody>
                  <a:tcPr marL="68580" marR="68580" marT="0" marB="0" anchor="ctr"/>
                </a:tc>
              </a:tr>
              <a:tr h="366158">
                <a:tc gridSpan="11">
                  <a:txBody>
                    <a:bodyPr/>
                    <a:lstStyle/>
                    <a:p>
                      <a:pPr>
                        <a:lnSpc>
                          <a:spcPct val="107000"/>
                        </a:lnSpc>
                        <a:spcAft>
                          <a:spcPts val="0"/>
                        </a:spcAft>
                      </a:pPr>
                      <a:r>
                        <a:rPr lang="en-GB" sz="1600" dirty="0">
                          <a:effectLst/>
                        </a:rPr>
                        <a:t>Adaptation Measures: A – Drainage retrofitting; B – Rainwater harvesting; C– Flood proofing households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nSpc>
                          <a:spcPct val="107000"/>
                        </a:lnSpc>
                        <a:spcAft>
                          <a:spcPts val="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10834444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560" y="731839"/>
            <a:ext cx="8686800" cy="589565"/>
          </a:xfrm>
        </p:spPr>
        <p:txBody>
          <a:bodyPr>
            <a:normAutofit fontScale="90000"/>
          </a:bodyPr>
          <a:lstStyle/>
          <a:p>
            <a:r>
              <a:rPr lang="en-GB" dirty="0" smtClean="0"/>
              <a:t>Choice </a:t>
            </a:r>
            <a:endParaRPr lang="en-GB" sz="2200" dirty="0"/>
          </a:p>
        </p:txBody>
      </p:sp>
      <p:sp>
        <p:nvSpPr>
          <p:cNvPr id="6" name="Tijdelijke aanduiding voor inhoud 2"/>
          <p:cNvSpPr>
            <a:spLocks noGrp="1"/>
          </p:cNvSpPr>
          <p:nvPr>
            <p:ph idx="1"/>
          </p:nvPr>
        </p:nvSpPr>
        <p:spPr>
          <a:xfrm>
            <a:off x="433560" y="1669935"/>
            <a:ext cx="5505105" cy="4647935"/>
          </a:xfrm>
        </p:spPr>
        <p:txBody>
          <a:bodyPr>
            <a:normAutofit fontScale="85000" lnSpcReduction="20000"/>
          </a:bodyPr>
          <a:lstStyle/>
          <a:p>
            <a:r>
              <a:rPr lang="en-GB" dirty="0" smtClean="0"/>
              <a:t>Final decision can be based on expected value, benefits, costs or any other stakeholder defined criteria</a:t>
            </a:r>
          </a:p>
          <a:p>
            <a:r>
              <a:rPr lang="en-GB" dirty="0" smtClean="0"/>
              <a:t>From PV of costs the recommended adaptation measures are both at household scale:</a:t>
            </a:r>
          </a:p>
          <a:p>
            <a:pPr lvl="1"/>
            <a:r>
              <a:rPr lang="en-GB" dirty="0" smtClean="0"/>
              <a:t>Rainwater harvesting</a:t>
            </a:r>
          </a:p>
          <a:p>
            <a:pPr lvl="1"/>
            <a:r>
              <a:rPr lang="en-GB" dirty="0" smtClean="0"/>
              <a:t>Flood proofing of households</a:t>
            </a:r>
          </a:p>
          <a:p>
            <a:r>
              <a:rPr lang="en-GB" dirty="0" smtClean="0"/>
              <a:t>Although the most effective pathway begins with the new foreshore Mangrove forest</a:t>
            </a:r>
          </a:p>
          <a:p>
            <a:pPr lvl="1"/>
            <a:endParaRPr lang="en-GB" dirty="0" smtClean="0"/>
          </a:p>
        </p:txBody>
      </p:sp>
      <p:sp>
        <p:nvSpPr>
          <p:cNvPr id="5" name="Footer Placeholder 3"/>
          <p:cNvSpPr>
            <a:spLocks noGrp="1"/>
          </p:cNvSpPr>
          <p:nvPr>
            <p:ph type="ftr" sz="quarter" idx="4294967295"/>
          </p:nvPr>
        </p:nvSpPr>
        <p:spPr>
          <a:xfrm>
            <a:off x="453928" y="6317870"/>
            <a:ext cx="4832514" cy="365125"/>
          </a:xfrm>
          <a:prstGeom prst="rect">
            <a:avLst/>
          </a:prstGeom>
        </p:spPr>
        <p:txBody>
          <a:bodyPr/>
          <a:lstStyle/>
          <a:p>
            <a:r>
              <a:rPr lang="en-US" b="1" dirty="0" smtClean="0"/>
              <a:t>© </a:t>
            </a:r>
            <a:r>
              <a:rPr lang="en-US" dirty="0" smtClean="0"/>
              <a:t>CRC for Water Sensitive Cities</a:t>
            </a:r>
          </a:p>
        </p:txBody>
      </p:sp>
      <p:pic>
        <p:nvPicPr>
          <p:cNvPr id="3" name="Picture 2"/>
          <p:cNvPicPr>
            <a:picLocks noChangeAspect="1"/>
          </p:cNvPicPr>
          <p:nvPr/>
        </p:nvPicPr>
        <p:blipFill>
          <a:blip r:embed="rId3"/>
          <a:stretch>
            <a:fillRect/>
          </a:stretch>
        </p:blipFill>
        <p:spPr>
          <a:xfrm>
            <a:off x="5938665" y="2077977"/>
            <a:ext cx="2501900" cy="3251200"/>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290888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p:cNvSpPr>
            <a:spLocks noGrp="1"/>
          </p:cNvSpPr>
          <p:nvPr>
            <p:ph type="subTitle" idx="1"/>
          </p:nvPr>
        </p:nvSpPr>
        <p:spPr>
          <a:xfrm>
            <a:off x="503238" y="1838060"/>
            <a:ext cx="8136000" cy="3722133"/>
          </a:xfrm>
        </p:spPr>
        <p:txBody>
          <a:bodyPr>
            <a:normAutofit fontScale="77500" lnSpcReduction="20000"/>
          </a:bodyPr>
          <a:lstStyle/>
          <a:p>
            <a:endParaRPr lang="nl-NL" dirty="0"/>
          </a:p>
          <a:p>
            <a:endParaRPr lang="nl-NL" dirty="0" smtClean="0"/>
          </a:p>
          <a:p>
            <a:endParaRPr lang="nl-NL" dirty="0"/>
          </a:p>
          <a:p>
            <a:endParaRPr lang="nl-NL" dirty="0" smtClean="0"/>
          </a:p>
          <a:p>
            <a:endParaRPr lang="nl-NL" dirty="0"/>
          </a:p>
          <a:p>
            <a:endParaRPr lang="nl-NL" dirty="0" smtClean="0"/>
          </a:p>
          <a:p>
            <a:endParaRPr lang="nl-NL" dirty="0"/>
          </a:p>
          <a:p>
            <a:endParaRPr lang="nl-NL" dirty="0" smtClean="0"/>
          </a:p>
          <a:p>
            <a:r>
              <a:rPr lang="nl-NL" dirty="0" err="1" smtClean="0"/>
              <a:t>Radhakrishnan</a:t>
            </a:r>
            <a:r>
              <a:rPr lang="nl-NL" dirty="0" smtClean="0"/>
              <a:t> (2017)</a:t>
            </a:r>
            <a:endParaRPr lang="en-US" dirty="0"/>
          </a:p>
        </p:txBody>
      </p:sp>
      <p:sp>
        <p:nvSpPr>
          <p:cNvPr id="12" name="Text Placeholder 11"/>
          <p:cNvSpPr>
            <a:spLocks noGrp="1"/>
          </p:cNvSpPr>
          <p:nvPr>
            <p:ph type="body" sz="quarter" idx="10"/>
          </p:nvPr>
        </p:nvSpPr>
        <p:spPr>
          <a:xfrm>
            <a:off x="503238" y="548680"/>
            <a:ext cx="8136762" cy="4231516"/>
          </a:xfrm>
        </p:spPr>
        <p:txBody>
          <a:bodyPr wrap="square">
            <a:spAutoFit/>
          </a:bodyPr>
          <a:lstStyle/>
          <a:p>
            <a:r>
              <a:rPr lang="en-US" dirty="0" smtClean="0"/>
              <a:t>Managing changing flood risk in Can </a:t>
            </a:r>
            <a:r>
              <a:rPr lang="en-US" dirty="0" err="1" smtClean="0"/>
              <a:t>Tho</a:t>
            </a:r>
            <a:r>
              <a:rPr lang="en-US" dirty="0" smtClean="0"/>
              <a:t>, Vietnam</a:t>
            </a:r>
          </a:p>
          <a:p>
            <a:r>
              <a:rPr lang="en-US" dirty="0" smtClean="0"/>
              <a:t>A multiple perspective case:</a:t>
            </a:r>
          </a:p>
          <a:p>
            <a:r>
              <a:rPr lang="en-US" sz="2800" dirty="0" smtClean="0"/>
              <a:t>A </a:t>
            </a:r>
            <a:r>
              <a:rPr lang="en-US" sz="2800" dirty="0"/>
              <a:t>combination of criteria </a:t>
            </a:r>
            <a:r>
              <a:rPr lang="en-US" sz="2800" dirty="0" smtClean="0"/>
              <a:t>- minimal </a:t>
            </a:r>
            <a:r>
              <a:rPr lang="en-US" sz="2800" dirty="0"/>
              <a:t>construction cost, avoided flood damages and eco-system benefits </a:t>
            </a:r>
            <a:r>
              <a:rPr lang="en-US" sz="2800" dirty="0" smtClean="0"/>
              <a:t>converts </a:t>
            </a:r>
            <a:r>
              <a:rPr lang="en-US" sz="2800" dirty="0"/>
              <a:t>the climate adaptation </a:t>
            </a:r>
            <a:r>
              <a:rPr lang="en-US" sz="2800" dirty="0" smtClean="0"/>
              <a:t>‘problem’ </a:t>
            </a:r>
            <a:r>
              <a:rPr lang="en-US" sz="2800" dirty="0"/>
              <a:t>into a multiple objective </a:t>
            </a:r>
            <a:r>
              <a:rPr lang="en-US" sz="2800" dirty="0" smtClean="0"/>
              <a:t>problem/opportunity </a:t>
            </a:r>
            <a:r>
              <a:rPr lang="en-US" sz="2800" dirty="0"/>
              <a:t>and help in choosing pathways that satisfy all </a:t>
            </a:r>
            <a:r>
              <a:rPr lang="en-US" sz="2800" dirty="0" smtClean="0"/>
              <a:t>of the </a:t>
            </a:r>
            <a:r>
              <a:rPr lang="en-US" sz="2800" dirty="0"/>
              <a:t>objectives. </a:t>
            </a:r>
          </a:p>
        </p:txBody>
      </p:sp>
      <p:sp>
        <p:nvSpPr>
          <p:cNvPr id="4" name="TextBox 3"/>
          <p:cNvSpPr txBox="1"/>
          <p:nvPr/>
        </p:nvSpPr>
        <p:spPr>
          <a:xfrm>
            <a:off x="5847647" y="6381328"/>
            <a:ext cx="3074047" cy="338554"/>
          </a:xfrm>
          <a:prstGeom prst="rect">
            <a:avLst/>
          </a:prstGeom>
          <a:noFill/>
        </p:spPr>
        <p:txBody>
          <a:bodyPr wrap="square" rtlCol="0">
            <a:spAutoFit/>
          </a:bodyPr>
          <a:lstStyle/>
          <a:p>
            <a:pPr algn="r"/>
            <a:r>
              <a:rPr lang="en-GB" sz="1600" dirty="0" smtClean="0">
                <a:solidFill>
                  <a:prstClr val="black"/>
                </a:solidFill>
              </a:rPr>
              <a:t>Twitter: @</a:t>
            </a:r>
            <a:r>
              <a:rPr lang="en-GB" sz="1600" dirty="0" err="1" smtClean="0">
                <a:solidFill>
                  <a:prstClr val="black"/>
                </a:solidFill>
              </a:rPr>
              <a:t>UnescoIHE</a:t>
            </a:r>
            <a:endParaRPr lang="en-GB" sz="1600" dirty="0">
              <a:solidFill>
                <a:prstClr val="black"/>
              </a:solidFill>
            </a:endParaRPr>
          </a:p>
        </p:txBody>
      </p:sp>
      <p:pic>
        <p:nvPicPr>
          <p:cNvPr id="5" name="Picture 4">
            <a:hlinkClick r:id="rId2"/>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7220" y="5899634"/>
            <a:ext cx="435038" cy="435038"/>
          </a:xfrm>
          <a:prstGeom prst="rect">
            <a:avLst/>
          </a:prstGeom>
        </p:spPr>
      </p:pic>
      <p:pic>
        <p:nvPicPr>
          <p:cNvPr id="6" name="Picture 5">
            <a:hlinkClick r:id="rId4"/>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0912" y="5894349"/>
            <a:ext cx="435038" cy="435038"/>
          </a:xfrm>
          <a:prstGeom prst="rect">
            <a:avLst/>
          </a:prstGeom>
        </p:spPr>
      </p:pic>
      <p:pic>
        <p:nvPicPr>
          <p:cNvPr id="7" name="Picture 6">
            <a:hlinkClick r:id="rId6"/>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696348" y="5899634"/>
            <a:ext cx="435038" cy="435038"/>
          </a:xfrm>
          <a:prstGeom prst="rect">
            <a:avLst/>
          </a:prstGeom>
        </p:spPr>
      </p:pic>
      <p:pic>
        <p:nvPicPr>
          <p:cNvPr id="8" name="Picture 7">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71784" y="5899634"/>
            <a:ext cx="435038" cy="435038"/>
          </a:xfrm>
          <a:prstGeom prst="rect">
            <a:avLst/>
          </a:prstGeom>
        </p:spPr>
      </p:pic>
      <p:pic>
        <p:nvPicPr>
          <p:cNvPr id="9" name="Picture 8">
            <a:hlinkClick r:id="rId10"/>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917419" y="5899634"/>
            <a:ext cx="435038" cy="435038"/>
          </a:xfrm>
          <a:prstGeom prst="rect">
            <a:avLst/>
          </a:prstGeom>
        </p:spPr>
      </p:pic>
    </p:spTree>
    <p:extLst>
      <p:ext uri="{BB962C8B-B14F-4D97-AF65-F5344CB8AC3E}">
        <p14:creationId xmlns:p14="http://schemas.microsoft.com/office/powerpoint/2010/main" val="1483786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29126" y="678160"/>
            <a:ext cx="7258228" cy="4181612"/>
            <a:chOff x="829126" y="678160"/>
            <a:chExt cx="7258228" cy="4181612"/>
          </a:xfrm>
        </p:grpSpPr>
        <p:sp>
          <p:nvSpPr>
            <p:cNvPr id="47" name="Down Arrow 46"/>
            <p:cNvSpPr/>
            <p:nvPr/>
          </p:nvSpPr>
          <p:spPr>
            <a:xfrm>
              <a:off x="6007640" y="1944607"/>
              <a:ext cx="480014" cy="2432338"/>
            </a:xfrm>
            <a:prstGeom prst="downArrow">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603886" y="678160"/>
              <a:ext cx="3795059" cy="290839"/>
            </a:xfrm>
            <a:prstGeom prst="rect">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solidFill>
                </a:rPr>
                <a:t>RAINFALL - RUNOFF</a:t>
              </a:r>
              <a:endParaRPr lang="en-US" sz="1200" dirty="0">
                <a:solidFill>
                  <a:schemeClr val="tx1"/>
                </a:solidFill>
              </a:endParaRPr>
            </a:p>
          </p:txBody>
        </p:sp>
        <p:sp>
          <p:nvSpPr>
            <p:cNvPr id="6" name="Rectangle 5"/>
            <p:cNvSpPr/>
            <p:nvPr/>
          </p:nvSpPr>
          <p:spPr>
            <a:xfrm>
              <a:off x="2097086" y="2624879"/>
              <a:ext cx="1299882" cy="801018"/>
            </a:xfrm>
            <a:prstGeom prst="rect">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000000"/>
                  </a:solidFill>
                </a:rPr>
                <a:t>Ocean processes water levels, tides and waves</a:t>
              </a:r>
              <a:endParaRPr lang="en-US" sz="1200" dirty="0">
                <a:solidFill>
                  <a:srgbClr val="000000"/>
                </a:solidFill>
              </a:endParaRPr>
            </a:p>
          </p:txBody>
        </p:sp>
        <p:sp>
          <p:nvSpPr>
            <p:cNvPr id="9" name="Rectangle 8"/>
            <p:cNvSpPr/>
            <p:nvPr/>
          </p:nvSpPr>
          <p:spPr>
            <a:xfrm>
              <a:off x="986549" y="1631576"/>
              <a:ext cx="1299882" cy="801018"/>
            </a:xfrm>
            <a:prstGeom prst="rect">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000000"/>
                  </a:solidFill>
                </a:rPr>
                <a:t>Rivers, streams, lakes etc.</a:t>
              </a:r>
            </a:p>
            <a:p>
              <a:pPr algn="ctr"/>
              <a:r>
                <a:rPr lang="en-US" sz="1200" dirty="0" smtClean="0">
                  <a:solidFill>
                    <a:srgbClr val="000000"/>
                  </a:solidFill>
                </a:rPr>
                <a:t>Water levels and flows</a:t>
              </a:r>
              <a:endParaRPr lang="en-US" sz="1200" dirty="0">
                <a:solidFill>
                  <a:srgbClr val="000000"/>
                </a:solidFill>
              </a:endParaRPr>
            </a:p>
          </p:txBody>
        </p:sp>
        <p:cxnSp>
          <p:nvCxnSpPr>
            <p:cNvPr id="11" name="Straight Arrow Connector 10"/>
            <p:cNvCxnSpPr/>
            <p:nvPr/>
          </p:nvCxnSpPr>
          <p:spPr>
            <a:xfrm>
              <a:off x="2086591" y="968999"/>
              <a:ext cx="0" cy="542464"/>
            </a:xfrm>
            <a:prstGeom prst="straightConnector1">
              <a:avLst/>
            </a:prstGeom>
            <a:ln>
              <a:solidFill>
                <a:srgbClr val="7F7F7F"/>
              </a:solidFill>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288517" y="1630778"/>
              <a:ext cx="1299882" cy="801018"/>
            </a:xfrm>
            <a:prstGeom prst="rect">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000000"/>
                  </a:solidFill>
                </a:rPr>
                <a:t>Groundwater</a:t>
              </a:r>
            </a:p>
            <a:p>
              <a:pPr algn="ctr"/>
              <a:r>
                <a:rPr lang="en-US" sz="1200" dirty="0" smtClean="0">
                  <a:solidFill>
                    <a:srgbClr val="000000"/>
                  </a:solidFill>
                </a:rPr>
                <a:t>Water levels</a:t>
              </a:r>
              <a:endParaRPr lang="en-US" sz="1200" dirty="0">
                <a:solidFill>
                  <a:srgbClr val="000000"/>
                </a:solidFill>
              </a:endParaRPr>
            </a:p>
          </p:txBody>
        </p:sp>
        <p:cxnSp>
          <p:nvCxnSpPr>
            <p:cNvPr id="14" name="Straight Arrow Connector 13"/>
            <p:cNvCxnSpPr>
              <a:stCxn id="9" idx="3"/>
              <a:endCxn id="12" idx="1"/>
            </p:cNvCxnSpPr>
            <p:nvPr/>
          </p:nvCxnSpPr>
          <p:spPr>
            <a:xfrm flipV="1">
              <a:off x="2286431" y="2031287"/>
              <a:ext cx="1002086" cy="798"/>
            </a:xfrm>
            <a:prstGeom prst="straightConnector1">
              <a:avLst/>
            </a:prstGeom>
            <a:ln>
              <a:solidFill>
                <a:srgbClr val="7F7F7F"/>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15"/>
            <p:cNvCxnSpPr>
              <a:endCxn id="6" idx="1"/>
            </p:cNvCxnSpPr>
            <p:nvPr/>
          </p:nvCxnSpPr>
          <p:spPr>
            <a:xfrm rot="16200000" flipH="1">
              <a:off x="1415401" y="2343703"/>
              <a:ext cx="714634" cy="648736"/>
            </a:xfrm>
            <a:prstGeom prst="bentConnector2">
              <a:avLst/>
            </a:prstGeom>
            <a:ln>
              <a:solidFill>
                <a:srgbClr val="7F7F7F"/>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8" name="Elbow Connector 17"/>
            <p:cNvCxnSpPr>
              <a:endCxn id="6" idx="3"/>
            </p:cNvCxnSpPr>
            <p:nvPr/>
          </p:nvCxnSpPr>
          <p:spPr>
            <a:xfrm rot="5400000">
              <a:off x="3346274" y="2362247"/>
              <a:ext cx="713836" cy="612447"/>
            </a:xfrm>
            <a:prstGeom prst="bentConnector2">
              <a:avLst/>
            </a:prstGeom>
            <a:ln>
              <a:solidFill>
                <a:srgbClr val="7F7F7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829126" y="1511464"/>
              <a:ext cx="3956715" cy="2377134"/>
            </a:xfrm>
            <a:prstGeom prst="rect">
              <a:avLst/>
            </a:prstGeom>
            <a:noFill/>
            <a:ln>
              <a:solidFill>
                <a:schemeClr val="bg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1956253" y="3550043"/>
              <a:ext cx="1569865" cy="338554"/>
            </a:xfrm>
            <a:prstGeom prst="rect">
              <a:avLst/>
            </a:prstGeom>
            <a:solidFill>
              <a:srgbClr val="C4BD97"/>
            </a:solidFill>
            <a:ln>
              <a:solidFill>
                <a:srgbClr val="7F7F7F"/>
              </a:solidFill>
            </a:ln>
          </p:spPr>
          <p:txBody>
            <a:bodyPr wrap="square" rtlCol="0">
              <a:spAutoFit/>
            </a:bodyPr>
            <a:lstStyle/>
            <a:p>
              <a:r>
                <a:rPr lang="en-US" sz="1600" b="1" dirty="0" smtClean="0"/>
                <a:t>Natural waters</a:t>
              </a:r>
              <a:endParaRPr lang="en-US" sz="1600" b="1" dirty="0"/>
            </a:p>
          </p:txBody>
        </p:sp>
        <p:sp>
          <p:nvSpPr>
            <p:cNvPr id="25" name="Rectangle 24"/>
            <p:cNvSpPr/>
            <p:nvPr/>
          </p:nvSpPr>
          <p:spPr>
            <a:xfrm>
              <a:off x="6606018" y="1719941"/>
              <a:ext cx="1481336" cy="1768974"/>
            </a:xfrm>
            <a:prstGeom prst="rect">
              <a:avLst/>
            </a:prstGeom>
            <a:solidFill>
              <a:schemeClr val="bg2">
                <a:lumMod val="50000"/>
              </a:schemeClr>
            </a:solidFill>
            <a:ln>
              <a:solidFill>
                <a:srgbClr val="948A5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solidFill>
                    <a:srgbClr val="000000"/>
                  </a:solidFill>
                </a:rPr>
                <a:t>Urban areas</a:t>
              </a:r>
              <a:endParaRPr lang="en-US" sz="1400" b="1" dirty="0">
                <a:solidFill>
                  <a:srgbClr val="000000"/>
                </a:solidFill>
              </a:endParaRPr>
            </a:p>
          </p:txBody>
        </p:sp>
        <p:sp>
          <p:nvSpPr>
            <p:cNvPr id="28" name="TextBox 27"/>
            <p:cNvSpPr txBox="1"/>
            <p:nvPr/>
          </p:nvSpPr>
          <p:spPr>
            <a:xfrm>
              <a:off x="4808336" y="1667608"/>
              <a:ext cx="1199304" cy="276999"/>
            </a:xfrm>
            <a:prstGeom prst="rect">
              <a:avLst/>
            </a:prstGeom>
            <a:noFill/>
          </p:spPr>
          <p:txBody>
            <a:bodyPr wrap="square" rtlCol="0">
              <a:spAutoFit/>
            </a:bodyPr>
            <a:lstStyle/>
            <a:p>
              <a:r>
                <a:rPr lang="en-US" sz="1200" dirty="0" smtClean="0"/>
                <a:t>Pluvial flooding</a:t>
              </a:r>
              <a:endParaRPr lang="en-US" sz="1200" dirty="0"/>
            </a:p>
          </p:txBody>
        </p:sp>
        <p:cxnSp>
          <p:nvCxnSpPr>
            <p:cNvPr id="31" name="Straight Arrow Connector 30"/>
            <p:cNvCxnSpPr/>
            <p:nvPr/>
          </p:nvCxnSpPr>
          <p:spPr>
            <a:xfrm>
              <a:off x="4785841" y="2337329"/>
              <a:ext cx="1820177" cy="0"/>
            </a:xfrm>
            <a:prstGeom prst="straightConnector1">
              <a:avLst/>
            </a:prstGeom>
            <a:ln>
              <a:solidFill>
                <a:srgbClr val="7F7F7F"/>
              </a:solidFill>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4808335" y="2034882"/>
              <a:ext cx="1820177" cy="276999"/>
            </a:xfrm>
            <a:prstGeom prst="rect">
              <a:avLst/>
            </a:prstGeom>
            <a:noFill/>
          </p:spPr>
          <p:txBody>
            <a:bodyPr wrap="square" rtlCol="0">
              <a:spAutoFit/>
            </a:bodyPr>
            <a:lstStyle/>
            <a:p>
              <a:r>
                <a:rPr lang="en-US" sz="1200" dirty="0" smtClean="0"/>
                <a:t>Groundwater flooding</a:t>
              </a:r>
              <a:endParaRPr lang="en-US" sz="1200" dirty="0"/>
            </a:p>
          </p:txBody>
        </p:sp>
        <p:cxnSp>
          <p:nvCxnSpPr>
            <p:cNvPr id="36" name="Straight Arrow Connector 35"/>
            <p:cNvCxnSpPr/>
            <p:nvPr/>
          </p:nvCxnSpPr>
          <p:spPr>
            <a:xfrm>
              <a:off x="4785841" y="2736934"/>
              <a:ext cx="1820177" cy="8989"/>
            </a:xfrm>
            <a:prstGeom prst="straightConnector1">
              <a:avLst/>
            </a:prstGeom>
            <a:ln>
              <a:solidFill>
                <a:srgbClr val="7F7F7F"/>
              </a:solidFill>
              <a:tailEnd type="arrow"/>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4865454" y="2446617"/>
              <a:ext cx="1718070" cy="276999"/>
            </a:xfrm>
            <a:prstGeom prst="rect">
              <a:avLst/>
            </a:prstGeom>
            <a:noFill/>
          </p:spPr>
          <p:txBody>
            <a:bodyPr wrap="square" rtlCol="0">
              <a:spAutoFit/>
            </a:bodyPr>
            <a:lstStyle/>
            <a:p>
              <a:r>
                <a:rPr lang="en-US" sz="1200" dirty="0" smtClean="0"/>
                <a:t>Fluvial flooding</a:t>
              </a:r>
              <a:endParaRPr lang="en-US" sz="1200" dirty="0"/>
            </a:p>
          </p:txBody>
        </p:sp>
        <p:cxnSp>
          <p:nvCxnSpPr>
            <p:cNvPr id="38" name="Straight Arrow Connector 37"/>
            <p:cNvCxnSpPr/>
            <p:nvPr/>
          </p:nvCxnSpPr>
          <p:spPr>
            <a:xfrm>
              <a:off x="4785841" y="3224204"/>
              <a:ext cx="1820177" cy="0"/>
            </a:xfrm>
            <a:prstGeom prst="straightConnector1">
              <a:avLst/>
            </a:prstGeom>
            <a:ln>
              <a:solidFill>
                <a:srgbClr val="7F7F7F"/>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4865454" y="2947205"/>
              <a:ext cx="1718070" cy="276999"/>
            </a:xfrm>
            <a:prstGeom prst="rect">
              <a:avLst/>
            </a:prstGeom>
            <a:noFill/>
          </p:spPr>
          <p:txBody>
            <a:bodyPr wrap="square" rtlCol="0">
              <a:spAutoFit/>
            </a:bodyPr>
            <a:lstStyle/>
            <a:p>
              <a:r>
                <a:rPr lang="en-US" sz="1200" dirty="0" smtClean="0"/>
                <a:t>Coasta</a:t>
              </a:r>
              <a:r>
                <a:rPr lang="en-US" sz="1200" dirty="0"/>
                <a:t>l</a:t>
              </a:r>
              <a:r>
                <a:rPr lang="en-US" sz="1200" dirty="0" smtClean="0"/>
                <a:t> flooding</a:t>
              </a:r>
              <a:endParaRPr lang="en-US" sz="1200" dirty="0"/>
            </a:p>
          </p:txBody>
        </p:sp>
        <p:cxnSp>
          <p:nvCxnSpPr>
            <p:cNvPr id="44" name="Elbow Connector 43"/>
            <p:cNvCxnSpPr/>
            <p:nvPr/>
          </p:nvCxnSpPr>
          <p:spPr>
            <a:xfrm>
              <a:off x="4865454" y="968998"/>
              <a:ext cx="1763058" cy="975608"/>
            </a:xfrm>
            <a:prstGeom prst="bentConnector3">
              <a:avLst>
                <a:gd name="adj1" fmla="val -4"/>
              </a:avLst>
            </a:prstGeom>
            <a:ln>
              <a:solidFill>
                <a:srgbClr val="7F7F7F"/>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46" name="Down Arrow 45"/>
            <p:cNvSpPr/>
            <p:nvPr/>
          </p:nvSpPr>
          <p:spPr>
            <a:xfrm>
              <a:off x="2466387" y="3888599"/>
              <a:ext cx="480014" cy="488346"/>
            </a:xfrm>
            <a:prstGeom prst="downArrow">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829127" y="4471411"/>
              <a:ext cx="5799386" cy="388361"/>
            </a:xfrm>
            <a:prstGeom prst="rect">
              <a:avLst/>
            </a:prstGeom>
            <a:solidFill>
              <a:srgbClr val="C4BD97"/>
            </a:solidFill>
            <a:ln>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000000"/>
                  </a:solidFill>
                </a:rPr>
                <a:t>Water supply, place making, aesthetic and urban design opportunities</a:t>
              </a:r>
              <a:endParaRPr lang="en-US" sz="1400" dirty="0">
                <a:solidFill>
                  <a:srgbClr val="000000"/>
                </a:solidFill>
              </a:endParaRPr>
            </a:p>
          </p:txBody>
        </p:sp>
        <p:sp>
          <p:nvSpPr>
            <p:cNvPr id="49" name="Bent-Up Arrow 48"/>
            <p:cNvSpPr/>
            <p:nvPr/>
          </p:nvSpPr>
          <p:spPr>
            <a:xfrm>
              <a:off x="6628512" y="3488915"/>
              <a:ext cx="1022536" cy="1286888"/>
            </a:xfrm>
            <a:prstGeom prst="bentUpArrow">
              <a:avLst>
                <a:gd name="adj1" fmla="val 25000"/>
                <a:gd name="adj2" fmla="val 29106"/>
                <a:gd name="adj3" fmla="val 25000"/>
              </a:avLst>
            </a:prstGeom>
            <a:solidFill>
              <a:srgbClr val="C4BD97"/>
            </a:solidFill>
            <a:ln>
              <a:solidFill>
                <a:srgbClr val="948A5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TextBox 2"/>
          <p:cNvSpPr txBox="1"/>
          <p:nvPr/>
        </p:nvSpPr>
        <p:spPr>
          <a:xfrm>
            <a:off x="1603886" y="5677647"/>
            <a:ext cx="4172937" cy="369332"/>
          </a:xfrm>
          <a:prstGeom prst="rect">
            <a:avLst/>
          </a:prstGeom>
          <a:noFill/>
        </p:spPr>
        <p:txBody>
          <a:bodyPr wrap="none" rtlCol="0">
            <a:spAutoFit/>
          </a:bodyPr>
          <a:lstStyle/>
          <a:p>
            <a:r>
              <a:rPr lang="en-US" dirty="0" smtClean="0"/>
              <a:t>All forms of water provide opportunities</a:t>
            </a:r>
            <a:endParaRPr lang="en-US" dirty="0"/>
          </a:p>
        </p:txBody>
      </p:sp>
    </p:spTree>
    <p:extLst>
      <p:ext uri="{BB962C8B-B14F-4D97-AF65-F5344CB8AC3E}">
        <p14:creationId xmlns:p14="http://schemas.microsoft.com/office/powerpoint/2010/main" val="53290403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647"/>
            <a:ext cx="8229600" cy="789742"/>
          </a:xfrm>
        </p:spPr>
        <p:txBody>
          <a:bodyPr>
            <a:noAutofit/>
          </a:bodyPr>
          <a:lstStyle/>
          <a:p>
            <a:r>
              <a:rPr lang="en-GB" sz="3200" dirty="0" smtClean="0"/>
              <a:t>Multiple interacting perspectives/objectives</a:t>
            </a:r>
            <a:endParaRPr lang="en-GB" sz="3200" dirty="0"/>
          </a:p>
        </p:txBody>
      </p:sp>
      <p:sp>
        <p:nvSpPr>
          <p:cNvPr id="6" name="Tijdelijke aanduiding voor inhoud 2"/>
          <p:cNvSpPr>
            <a:spLocks noGrp="1"/>
          </p:cNvSpPr>
          <p:nvPr>
            <p:ph idx="1"/>
          </p:nvPr>
        </p:nvSpPr>
        <p:spPr>
          <a:xfrm>
            <a:off x="453926" y="1334223"/>
            <a:ext cx="5896669" cy="5560179"/>
          </a:xfrm>
        </p:spPr>
        <p:txBody>
          <a:bodyPr>
            <a:normAutofit/>
          </a:bodyPr>
          <a:lstStyle/>
          <a:p>
            <a:r>
              <a:rPr lang="en-US" dirty="0" smtClean="0"/>
              <a:t>Adaptation planning</a:t>
            </a:r>
          </a:p>
          <a:p>
            <a:r>
              <a:rPr lang="en-US" dirty="0" smtClean="0"/>
              <a:t>Context specific adaptation - Relationship between drivers  and adaptation measures</a:t>
            </a:r>
          </a:p>
          <a:p>
            <a:r>
              <a:rPr lang="en-US" dirty="0" smtClean="0"/>
              <a:t>Structuring adaptation responses</a:t>
            </a:r>
          </a:p>
          <a:p>
            <a:r>
              <a:rPr lang="en-US" dirty="0" smtClean="0"/>
              <a:t>Application of context specific precedence grammar logic </a:t>
            </a:r>
            <a:r>
              <a:rPr lang="en-US" sz="2000" dirty="0"/>
              <a:t>(Islam </a:t>
            </a:r>
            <a:r>
              <a:rPr lang="en-US" sz="2000" dirty="0" smtClean="0"/>
              <a:t>T., 2016)</a:t>
            </a:r>
            <a:endParaRPr lang="en-US" sz="2000" dirty="0"/>
          </a:p>
        </p:txBody>
      </p:sp>
      <p:sp>
        <p:nvSpPr>
          <p:cNvPr id="5" name="Footer Placeholder 3"/>
          <p:cNvSpPr>
            <a:spLocks noGrp="1"/>
          </p:cNvSpPr>
          <p:nvPr>
            <p:ph type="ftr" sz="quarter" idx="4294967295"/>
          </p:nvPr>
        </p:nvSpPr>
        <p:spPr>
          <a:xfrm>
            <a:off x="453927" y="6317871"/>
            <a:ext cx="5330263" cy="203344"/>
          </a:xfrm>
          <a:prstGeom prst="rect">
            <a:avLst/>
          </a:prstGeom>
        </p:spPr>
        <p:txBody>
          <a:bodyPr/>
          <a:lstStyle/>
          <a:p>
            <a:r>
              <a:rPr lang="en-US" b="1" dirty="0" smtClean="0"/>
              <a:t>© </a:t>
            </a:r>
            <a:r>
              <a:rPr lang="en-US" dirty="0" smtClean="0"/>
              <a:t>CRC for Water Sensitive Cities</a:t>
            </a:r>
          </a:p>
        </p:txBody>
      </p:sp>
      <p:pic>
        <p:nvPicPr>
          <p:cNvPr id="3" name="Picture 2"/>
          <p:cNvPicPr>
            <a:picLocks noChangeAspect="1"/>
          </p:cNvPicPr>
          <p:nvPr/>
        </p:nvPicPr>
        <p:blipFill>
          <a:blip r:embed="rId3"/>
          <a:stretch>
            <a:fillRect/>
          </a:stretch>
        </p:blipFill>
        <p:spPr>
          <a:xfrm>
            <a:off x="5784190" y="2590800"/>
            <a:ext cx="3048000" cy="1663700"/>
          </a:xfrm>
          <a:prstGeom prst="rect">
            <a:avLst/>
          </a:prstGeom>
        </p:spPr>
      </p:pic>
    </p:spTree>
    <p:extLst>
      <p:ext uri="{BB962C8B-B14F-4D97-AF65-F5344CB8AC3E}">
        <p14:creationId xmlns:p14="http://schemas.microsoft.com/office/powerpoint/2010/main" val="7295832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Whose adaptation?</a:t>
            </a:r>
            <a:endParaRPr lang="en-US" dirty="0"/>
          </a:p>
        </p:txBody>
      </p:sp>
      <p:grpSp>
        <p:nvGrpSpPr>
          <p:cNvPr id="9" name="Group 8"/>
          <p:cNvGrpSpPr/>
          <p:nvPr/>
        </p:nvGrpSpPr>
        <p:grpSpPr>
          <a:xfrm>
            <a:off x="1184299" y="1417638"/>
            <a:ext cx="6806754" cy="4605904"/>
            <a:chOff x="1184299" y="1417638"/>
            <a:chExt cx="6806754" cy="4605904"/>
          </a:xfrm>
        </p:grpSpPr>
        <p:pic>
          <p:nvPicPr>
            <p:cNvPr id="3" name="Picture 2"/>
            <p:cNvPicPr>
              <a:picLocks noChangeAspect="1"/>
            </p:cNvPicPr>
            <p:nvPr/>
          </p:nvPicPr>
          <p:blipFill>
            <a:blip r:embed="rId2"/>
            <a:stretch>
              <a:fillRect/>
            </a:stretch>
          </p:blipFill>
          <p:spPr>
            <a:xfrm>
              <a:off x="1184299" y="1417638"/>
              <a:ext cx="6806754" cy="4605904"/>
            </a:xfrm>
            <a:prstGeom prst="rect">
              <a:avLst/>
            </a:prstGeom>
          </p:spPr>
        </p:pic>
        <p:sp>
          <p:nvSpPr>
            <p:cNvPr id="4" name="TextBox 3"/>
            <p:cNvSpPr txBox="1"/>
            <p:nvPr/>
          </p:nvSpPr>
          <p:spPr>
            <a:xfrm rot="19813397">
              <a:off x="1750705" y="2632404"/>
              <a:ext cx="762085" cy="369332"/>
            </a:xfrm>
            <a:prstGeom prst="rect">
              <a:avLst/>
            </a:prstGeom>
            <a:noFill/>
          </p:spPr>
          <p:txBody>
            <a:bodyPr wrap="none" rtlCol="0">
              <a:spAutoFit/>
            </a:bodyPr>
            <a:lstStyle/>
            <a:p>
              <a:r>
                <a:rPr lang="en-US" dirty="0" smtClean="0"/>
                <a:t>roads</a:t>
              </a:r>
              <a:endParaRPr lang="en-US" dirty="0"/>
            </a:p>
          </p:txBody>
        </p:sp>
        <p:sp>
          <p:nvSpPr>
            <p:cNvPr id="5" name="TextBox 4"/>
            <p:cNvSpPr txBox="1"/>
            <p:nvPr/>
          </p:nvSpPr>
          <p:spPr>
            <a:xfrm rot="20945231">
              <a:off x="2883514" y="1997841"/>
              <a:ext cx="1095710" cy="369332"/>
            </a:xfrm>
            <a:prstGeom prst="rect">
              <a:avLst/>
            </a:prstGeom>
            <a:noFill/>
          </p:spPr>
          <p:txBody>
            <a:bodyPr wrap="none" rtlCol="0">
              <a:spAutoFit/>
            </a:bodyPr>
            <a:lstStyle/>
            <a:p>
              <a:r>
                <a:rPr lang="en-US" dirty="0" smtClean="0"/>
                <a:t>hospitals</a:t>
              </a:r>
              <a:endParaRPr lang="en-US" dirty="0"/>
            </a:p>
          </p:txBody>
        </p:sp>
        <p:sp>
          <p:nvSpPr>
            <p:cNvPr id="6" name="TextBox 5"/>
            <p:cNvSpPr txBox="1"/>
            <p:nvPr/>
          </p:nvSpPr>
          <p:spPr>
            <a:xfrm>
              <a:off x="4273780" y="1897463"/>
              <a:ext cx="761947" cy="369332"/>
            </a:xfrm>
            <a:prstGeom prst="rect">
              <a:avLst/>
            </a:prstGeom>
            <a:noFill/>
          </p:spPr>
          <p:txBody>
            <a:bodyPr wrap="none" rtlCol="0">
              <a:spAutoFit/>
            </a:bodyPr>
            <a:lstStyle/>
            <a:p>
              <a:r>
                <a:rPr lang="en-US" dirty="0" smtClean="0"/>
                <a:t>water</a:t>
              </a:r>
              <a:endParaRPr lang="en-US" dirty="0"/>
            </a:p>
          </p:txBody>
        </p:sp>
        <p:sp>
          <p:nvSpPr>
            <p:cNvPr id="7" name="TextBox 6"/>
            <p:cNvSpPr txBox="1"/>
            <p:nvPr/>
          </p:nvSpPr>
          <p:spPr>
            <a:xfrm rot="1168902">
              <a:off x="5502306" y="2082129"/>
              <a:ext cx="633933" cy="369332"/>
            </a:xfrm>
            <a:prstGeom prst="rect">
              <a:avLst/>
            </a:prstGeom>
            <a:noFill/>
          </p:spPr>
          <p:txBody>
            <a:bodyPr wrap="none" rtlCol="0">
              <a:spAutoFit/>
            </a:bodyPr>
            <a:lstStyle/>
            <a:p>
              <a:r>
                <a:rPr lang="en-US" dirty="0" smtClean="0"/>
                <a:t>heat</a:t>
              </a:r>
              <a:endParaRPr lang="en-US" dirty="0"/>
            </a:p>
          </p:txBody>
        </p:sp>
        <p:sp>
          <p:nvSpPr>
            <p:cNvPr id="8" name="TextBox 7"/>
            <p:cNvSpPr txBox="1"/>
            <p:nvPr/>
          </p:nvSpPr>
          <p:spPr>
            <a:xfrm rot="1672199">
              <a:off x="6419251" y="2540364"/>
              <a:ext cx="1262072" cy="369332"/>
            </a:xfrm>
            <a:prstGeom prst="rect">
              <a:avLst/>
            </a:prstGeom>
            <a:noFill/>
          </p:spPr>
          <p:txBody>
            <a:bodyPr wrap="none" rtlCol="0">
              <a:spAutoFit/>
            </a:bodyPr>
            <a:lstStyle/>
            <a:p>
              <a:r>
                <a:rPr lang="en-US" dirty="0" smtClean="0"/>
                <a:t>commerce</a:t>
              </a:r>
              <a:endParaRPr lang="en-US" dirty="0"/>
            </a:p>
          </p:txBody>
        </p:sp>
      </p:grpSp>
    </p:spTree>
    <p:extLst>
      <p:ext uri="{BB962C8B-B14F-4D97-AF65-F5344CB8AC3E}">
        <p14:creationId xmlns:p14="http://schemas.microsoft.com/office/powerpoint/2010/main" val="25905692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72992" y="2248708"/>
            <a:ext cx="2966858" cy="2350464"/>
          </a:xfrm>
          <a:prstGeom prst="rect">
            <a:avLst/>
          </a:prstGeom>
        </p:spPr>
      </p:pic>
      <p:sp>
        <p:nvSpPr>
          <p:cNvPr id="2" name="Title 1"/>
          <p:cNvSpPr>
            <a:spLocks noGrp="1"/>
          </p:cNvSpPr>
          <p:nvPr>
            <p:ph type="title"/>
          </p:nvPr>
        </p:nvSpPr>
        <p:spPr>
          <a:xfrm>
            <a:off x="457200" y="274640"/>
            <a:ext cx="8450316" cy="789742"/>
          </a:xfrm>
        </p:spPr>
        <p:txBody>
          <a:bodyPr>
            <a:normAutofit/>
          </a:bodyPr>
          <a:lstStyle/>
          <a:p>
            <a:r>
              <a:rPr lang="en-GB" dirty="0" smtClean="0"/>
              <a:t>Detailing the multiple perspectives	</a:t>
            </a:r>
            <a:endParaRPr lang="en-GB" dirty="0"/>
          </a:p>
        </p:txBody>
      </p:sp>
      <p:sp>
        <p:nvSpPr>
          <p:cNvPr id="6" name="Tijdelijke aanduiding voor inhoud 2"/>
          <p:cNvSpPr>
            <a:spLocks noGrp="1"/>
          </p:cNvSpPr>
          <p:nvPr>
            <p:ph idx="1"/>
          </p:nvPr>
        </p:nvSpPr>
        <p:spPr>
          <a:xfrm>
            <a:off x="457200" y="1297821"/>
            <a:ext cx="5721758" cy="5223393"/>
          </a:xfrm>
        </p:spPr>
        <p:txBody>
          <a:bodyPr>
            <a:normAutofit fontScale="70000" lnSpcReduction="20000"/>
          </a:bodyPr>
          <a:lstStyle/>
          <a:p>
            <a:pPr lvl="0"/>
            <a:r>
              <a:rPr lang="en-GB" dirty="0" smtClean="0"/>
              <a:t>Detailed analysis of putting together multiple perspectives is complex</a:t>
            </a:r>
          </a:p>
          <a:p>
            <a:pPr lvl="0"/>
            <a:r>
              <a:rPr lang="en-GB" i="1" dirty="0" smtClean="0">
                <a:solidFill>
                  <a:srgbClr val="FF0000"/>
                </a:solidFill>
              </a:rPr>
              <a:t>How can we overcome the challenge of modelling and evaluating a complex adaptation problem that has been structured using a multiple perspective adaptation framework?</a:t>
            </a:r>
          </a:p>
          <a:p>
            <a:pPr lvl="0"/>
            <a:r>
              <a:rPr lang="en-GB" i="1" dirty="0" smtClean="0">
                <a:solidFill>
                  <a:srgbClr val="FF0000"/>
                </a:solidFill>
              </a:rPr>
              <a:t>How can we model the path dependencies in a multiple driver context?</a:t>
            </a:r>
          </a:p>
          <a:p>
            <a:pPr lvl="0"/>
            <a:r>
              <a:rPr lang="en-GB" dirty="0" smtClean="0"/>
              <a:t>Decision making based on temporal and operational interdependence </a:t>
            </a:r>
          </a:p>
          <a:p>
            <a:pPr lvl="0"/>
            <a:r>
              <a:rPr lang="en-GB" dirty="0" smtClean="0"/>
              <a:t>Risk based framework based on “Risk of Failure”  triggers </a:t>
            </a:r>
          </a:p>
          <a:p>
            <a:pPr lvl="0"/>
            <a:r>
              <a:rPr lang="en-GB" dirty="0" smtClean="0"/>
              <a:t>Context specific adaptation pathway generation and evaluation</a:t>
            </a:r>
          </a:p>
          <a:p>
            <a:pPr lvl="1"/>
            <a:endParaRPr lang="en-GB" dirty="0" smtClean="0"/>
          </a:p>
          <a:p>
            <a:pPr lvl="1">
              <a:buNone/>
            </a:pPr>
            <a:endParaRPr lang="en-GB" dirty="0" smtClean="0"/>
          </a:p>
          <a:p>
            <a:pPr lvl="1">
              <a:buNone/>
            </a:pPr>
            <a:endParaRPr lang="en-US" dirty="0" smtClean="0"/>
          </a:p>
        </p:txBody>
      </p:sp>
      <p:sp>
        <p:nvSpPr>
          <p:cNvPr id="5" name="Footer Placeholder 3"/>
          <p:cNvSpPr>
            <a:spLocks noGrp="1"/>
          </p:cNvSpPr>
          <p:nvPr>
            <p:ph type="ftr" sz="quarter" idx="4294967295"/>
          </p:nvPr>
        </p:nvSpPr>
        <p:spPr>
          <a:xfrm>
            <a:off x="453928" y="6317870"/>
            <a:ext cx="4815350" cy="365125"/>
          </a:xfrm>
          <a:prstGeom prst="rect">
            <a:avLst/>
          </a:prstGeom>
        </p:spPr>
        <p:txBody>
          <a:bodyPr/>
          <a:lstStyle/>
          <a:p>
            <a:r>
              <a:rPr lang="en-US" b="1" dirty="0" smtClean="0"/>
              <a:t>© </a:t>
            </a:r>
            <a:r>
              <a:rPr lang="en-US" dirty="0" smtClean="0"/>
              <a:t>CRC for Water Sensitive Cities</a:t>
            </a:r>
          </a:p>
        </p:txBody>
      </p:sp>
    </p:spTree>
    <p:extLst>
      <p:ext uri="{BB962C8B-B14F-4D97-AF65-F5344CB8AC3E}">
        <p14:creationId xmlns:p14="http://schemas.microsoft.com/office/powerpoint/2010/main" val="3794082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7698"/>
            <a:ext cx="8229600" cy="520356"/>
          </a:xfrm>
        </p:spPr>
        <p:txBody>
          <a:bodyPr>
            <a:noAutofit/>
          </a:bodyPr>
          <a:lstStyle/>
          <a:p>
            <a:r>
              <a:rPr lang="en-GB" sz="3200" dirty="0" smtClean="0"/>
              <a:t>Adapting to flooding in Can </a:t>
            </a:r>
            <a:r>
              <a:rPr lang="en-GB" sz="3200" dirty="0" err="1" smtClean="0"/>
              <a:t>Tho</a:t>
            </a:r>
            <a:r>
              <a:rPr lang="en-GB" sz="3200" dirty="0" smtClean="0"/>
              <a:t>, Vietnam</a:t>
            </a:r>
            <a:endParaRPr lang="en-GB" sz="3200" dirty="0"/>
          </a:p>
        </p:txBody>
      </p:sp>
      <p:sp>
        <p:nvSpPr>
          <p:cNvPr id="5" name="Footer Placeholder 3"/>
          <p:cNvSpPr>
            <a:spLocks noGrp="1"/>
          </p:cNvSpPr>
          <p:nvPr>
            <p:ph type="ftr" sz="quarter" idx="4294967295"/>
          </p:nvPr>
        </p:nvSpPr>
        <p:spPr>
          <a:xfrm>
            <a:off x="453928" y="6317870"/>
            <a:ext cx="2895600" cy="365125"/>
          </a:xfrm>
          <a:prstGeom prst="rect">
            <a:avLst/>
          </a:prstGeom>
        </p:spPr>
        <p:txBody>
          <a:bodyPr/>
          <a:lstStyle/>
          <a:p>
            <a:r>
              <a:rPr lang="en-US" b="1" dirty="0" smtClean="0"/>
              <a:t>© </a:t>
            </a:r>
            <a:r>
              <a:rPr lang="en-US" dirty="0" smtClean="0"/>
              <a:t>CRC for Water Sensitive Cities</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8628" y="1051274"/>
            <a:ext cx="7468172" cy="553195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55548" y="1051274"/>
            <a:ext cx="2955305" cy="2216479"/>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34500" y="4547585"/>
            <a:ext cx="3134879" cy="1770285"/>
          </a:xfrm>
          <a:prstGeom prst="rect">
            <a:avLst/>
          </a:prstGeom>
        </p:spPr>
      </p:pic>
    </p:spTree>
    <p:extLst>
      <p:ext uri="{BB962C8B-B14F-4D97-AF65-F5344CB8AC3E}">
        <p14:creationId xmlns:p14="http://schemas.microsoft.com/office/powerpoint/2010/main" val="30281859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135" y="463831"/>
            <a:ext cx="8860221" cy="1522629"/>
          </a:xfrm>
        </p:spPr>
        <p:txBody>
          <a:bodyPr>
            <a:normAutofit fontScale="90000"/>
          </a:bodyPr>
          <a:lstStyle/>
          <a:p>
            <a:r>
              <a:rPr lang="en-GB" dirty="0"/>
              <a:t>Context specific grammar in Can </a:t>
            </a:r>
            <a:r>
              <a:rPr lang="en-GB" dirty="0" err="1"/>
              <a:t>Tho</a:t>
            </a:r>
            <a:r>
              <a:rPr lang="en-GB" dirty="0"/>
              <a:t> </a:t>
            </a:r>
            <a:r>
              <a:rPr lang="en-GB" dirty="0" smtClean="0"/>
              <a:t/>
            </a:r>
            <a:br>
              <a:rPr lang="en-GB" dirty="0" smtClean="0"/>
            </a:br>
            <a:r>
              <a:rPr lang="en-GB" sz="2200" dirty="0" smtClean="0"/>
              <a:t>2.</a:t>
            </a:r>
            <a:r>
              <a:rPr lang="en-GB" dirty="0" smtClean="0"/>
              <a:t> </a:t>
            </a:r>
            <a:r>
              <a:rPr lang="en-GB" sz="2200" i="1" dirty="0" smtClean="0"/>
              <a:t>Adaptation modules </a:t>
            </a:r>
            <a:r>
              <a:rPr lang="en-GB" dirty="0" smtClean="0"/>
              <a:t/>
            </a:r>
            <a:br>
              <a:rPr lang="en-GB" dirty="0" smtClean="0"/>
            </a:br>
            <a:endParaRPr lang="en-GB" dirty="0"/>
          </a:p>
        </p:txBody>
      </p:sp>
      <mc:AlternateContent xmlns:mc="http://schemas.openxmlformats.org/markup-compatibility/2006" xmlns:a14="http://schemas.microsoft.com/office/drawing/2010/main">
        <mc:Choice Requires="a14">
          <p:sp>
            <p:nvSpPr>
              <p:cNvPr id="6" name="Tijdelijke aanduiding voor inhoud 2"/>
              <p:cNvSpPr>
                <a:spLocks noGrp="1"/>
              </p:cNvSpPr>
              <p:nvPr>
                <p:ph idx="1"/>
              </p:nvPr>
            </p:nvSpPr>
            <p:spPr>
              <a:xfrm>
                <a:off x="394135" y="1421420"/>
                <a:ext cx="8450317" cy="738456"/>
              </a:xfrm>
            </p:spPr>
            <p:txBody>
              <a:bodyPr>
                <a:normAutofit/>
              </a:bodyPr>
              <a:lstStyle/>
              <a:p>
                <a:endParaRPr lang="en-US" b="0" dirty="0" smtClean="0"/>
              </a:p>
              <a:p>
                <a:pPr marL="0" indent="0">
                  <a:buNone/>
                </a:pPr>
                <a:endParaRPr lang="en-US" sz="1400" dirty="0" smtClean="0"/>
              </a:p>
            </p:txBody>
          </p:sp>
        </mc:Choice>
        <mc:Fallback xmlns="">
          <p:sp>
            <p:nvSpPr>
              <p:cNvPr id="6" name="Tijdelijke aanduiding voor inhoud 2"/>
              <p:cNvSpPr>
                <a:spLocks noGrp="1" noRot="1" noChangeAspect="1" noMove="1" noResize="1" noEditPoints="1" noAdjustHandles="1" noChangeArrowheads="1" noChangeShapeType="1" noTextEdit="1"/>
              </p:cNvSpPr>
              <p:nvPr>
                <p:ph idx="1"/>
              </p:nvPr>
            </p:nvSpPr>
            <p:spPr>
              <a:xfrm>
                <a:off x="394135" y="1421420"/>
                <a:ext cx="8450317" cy="738456"/>
              </a:xfrm>
              <a:blipFill rotWithShape="0">
                <a:blip r:embed="rId3"/>
                <a:stretch>
                  <a:fillRect l="-866" t="-3306"/>
                </a:stretch>
              </a:blipFill>
            </p:spPr>
            <p:txBody>
              <a:bodyPr/>
              <a:lstStyle/>
              <a:p>
                <a:r>
                  <a:rPr lang="en-US">
                    <a:noFill/>
                  </a:rPr>
                  <a:t> </a:t>
                </a:r>
              </a:p>
            </p:txBody>
          </p:sp>
        </mc:Fallback>
      </mc:AlternateContent>
      <p:sp>
        <p:nvSpPr>
          <p:cNvPr id="5" name="Footer Placeholder 3"/>
          <p:cNvSpPr>
            <a:spLocks noGrp="1"/>
          </p:cNvSpPr>
          <p:nvPr>
            <p:ph type="ftr" sz="quarter" idx="4294967295"/>
          </p:nvPr>
        </p:nvSpPr>
        <p:spPr>
          <a:xfrm>
            <a:off x="453928" y="6317870"/>
            <a:ext cx="4832514" cy="186183"/>
          </a:xfrm>
          <a:prstGeom prst="rect">
            <a:avLst/>
          </a:prstGeom>
        </p:spPr>
        <p:txBody>
          <a:bodyPr/>
          <a:lstStyle/>
          <a:p>
            <a:r>
              <a:rPr lang="en-US" b="1" dirty="0" smtClean="0"/>
              <a:t>© </a:t>
            </a:r>
            <a:r>
              <a:rPr lang="en-US" dirty="0" smtClean="0"/>
              <a:t>CRC for Water Sensitive Cities</a:t>
            </a:r>
          </a:p>
        </p:txBody>
      </p:sp>
      <p:pic>
        <p:nvPicPr>
          <p:cNvPr id="7" name="Picture 6"/>
          <p:cNvPicPr/>
          <p:nvPr/>
        </p:nvPicPr>
        <p:blipFill>
          <a:blip r:embed="rId4" cstate="email">
            <a:extLst>
              <a:ext uri="{28A0092B-C50C-407E-A947-70E740481C1C}">
                <a14:useLocalDpi xmlns:a14="http://schemas.microsoft.com/office/drawing/2010/main"/>
              </a:ext>
            </a:extLst>
          </a:blip>
          <a:srcRect/>
          <a:stretch>
            <a:fillRect/>
          </a:stretch>
        </p:blipFill>
        <p:spPr bwMode="auto">
          <a:xfrm>
            <a:off x="815371" y="1591335"/>
            <a:ext cx="7319636" cy="4520602"/>
          </a:xfrm>
          <a:prstGeom prst="rect">
            <a:avLst/>
          </a:prstGeom>
          <a:noFill/>
          <a:ln>
            <a:noFill/>
          </a:ln>
        </p:spPr>
      </p:pic>
    </p:spTree>
    <p:extLst>
      <p:ext uri="{BB962C8B-B14F-4D97-AF65-F5344CB8AC3E}">
        <p14:creationId xmlns:p14="http://schemas.microsoft.com/office/powerpoint/2010/main" val="158770049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560" y="400753"/>
            <a:ext cx="8686800" cy="1522629"/>
          </a:xfrm>
        </p:spPr>
        <p:txBody>
          <a:bodyPr>
            <a:normAutofit fontScale="90000"/>
          </a:bodyPr>
          <a:lstStyle/>
          <a:p>
            <a:r>
              <a:rPr lang="en-GB" dirty="0"/>
              <a:t>Context specific grammar in Can </a:t>
            </a:r>
            <a:r>
              <a:rPr lang="en-GB" dirty="0" err="1"/>
              <a:t>Tho</a:t>
            </a:r>
            <a:r>
              <a:rPr lang="en-GB" dirty="0" smtClean="0"/>
              <a:t/>
            </a:r>
            <a:br>
              <a:rPr lang="en-GB" dirty="0" smtClean="0"/>
            </a:br>
            <a:r>
              <a:rPr lang="en-GB" sz="2200" dirty="0"/>
              <a:t>4</a:t>
            </a:r>
            <a:r>
              <a:rPr lang="en-GB" sz="2200" dirty="0" smtClean="0"/>
              <a:t>. </a:t>
            </a:r>
            <a:r>
              <a:rPr lang="en-GB" sz="2200" i="1" dirty="0" smtClean="0"/>
              <a:t>Evaluation of adaptation pathways</a:t>
            </a:r>
            <a:r>
              <a:rPr lang="en-GB" dirty="0" smtClean="0"/>
              <a:t/>
            </a:r>
            <a:br>
              <a:rPr lang="en-GB" dirty="0" smtClean="0"/>
            </a:br>
            <a:endParaRPr lang="en-GB" dirty="0"/>
          </a:p>
        </p:txBody>
      </p:sp>
      <p:sp>
        <p:nvSpPr>
          <p:cNvPr id="5" name="Footer Placeholder 3"/>
          <p:cNvSpPr>
            <a:spLocks noGrp="1"/>
          </p:cNvSpPr>
          <p:nvPr>
            <p:ph type="ftr" sz="quarter" idx="4294967295"/>
          </p:nvPr>
        </p:nvSpPr>
        <p:spPr>
          <a:xfrm>
            <a:off x="453927" y="6317870"/>
            <a:ext cx="5828013" cy="365125"/>
          </a:xfrm>
          <a:prstGeom prst="rect">
            <a:avLst/>
          </a:prstGeom>
        </p:spPr>
        <p:txBody>
          <a:bodyPr/>
          <a:lstStyle/>
          <a:p>
            <a:r>
              <a:rPr lang="en-US" b="1" dirty="0" smtClean="0"/>
              <a:t>© </a:t>
            </a:r>
            <a:r>
              <a:rPr lang="en-US" dirty="0" smtClean="0"/>
              <a:t>CRC for Water Sensitive Cities</a:t>
            </a:r>
          </a:p>
        </p:txBody>
      </p:sp>
      <p:pic>
        <p:nvPicPr>
          <p:cNvPr id="7" name="Picture 6"/>
          <p:cNvPicPr/>
          <p:nvPr/>
        </p:nvPicPr>
        <p:blipFill>
          <a:blip r:embed="rId3" cstate="email">
            <a:extLst>
              <a:ext uri="{28A0092B-C50C-407E-A947-70E740481C1C}">
                <a14:useLocalDpi xmlns:a14="http://schemas.microsoft.com/office/drawing/2010/main"/>
              </a:ext>
            </a:extLst>
          </a:blip>
          <a:stretch>
            <a:fillRect/>
          </a:stretch>
        </p:blipFill>
        <p:spPr>
          <a:xfrm>
            <a:off x="1212145" y="1501015"/>
            <a:ext cx="6609674" cy="4605174"/>
          </a:xfrm>
          <a:prstGeom prst="rect">
            <a:avLst/>
          </a:prstGeom>
        </p:spPr>
      </p:pic>
      <p:sp>
        <p:nvSpPr>
          <p:cNvPr id="3" name="TextBox 2"/>
          <p:cNvSpPr txBox="1"/>
          <p:nvPr/>
        </p:nvSpPr>
        <p:spPr>
          <a:xfrm>
            <a:off x="433560" y="4803357"/>
            <a:ext cx="1144153" cy="923330"/>
          </a:xfrm>
          <a:prstGeom prst="rect">
            <a:avLst/>
          </a:prstGeom>
          <a:noFill/>
        </p:spPr>
        <p:txBody>
          <a:bodyPr wrap="square" rtlCol="0">
            <a:spAutoFit/>
          </a:bodyPr>
          <a:lstStyle/>
          <a:p>
            <a:r>
              <a:rPr lang="en-US" dirty="0" smtClean="0"/>
              <a:t>Least preferred pathways</a:t>
            </a:r>
            <a:endParaRPr lang="en-US" dirty="0"/>
          </a:p>
        </p:txBody>
      </p:sp>
      <p:sp>
        <p:nvSpPr>
          <p:cNvPr id="6" name="TextBox 5"/>
          <p:cNvSpPr txBox="1"/>
          <p:nvPr/>
        </p:nvSpPr>
        <p:spPr>
          <a:xfrm>
            <a:off x="257457" y="1501015"/>
            <a:ext cx="1320255" cy="646331"/>
          </a:xfrm>
          <a:prstGeom prst="rect">
            <a:avLst/>
          </a:prstGeom>
          <a:noFill/>
        </p:spPr>
        <p:txBody>
          <a:bodyPr wrap="square" rtlCol="0">
            <a:spAutoFit/>
          </a:bodyPr>
          <a:lstStyle/>
          <a:p>
            <a:r>
              <a:rPr lang="en-US" dirty="0"/>
              <a:t>P</a:t>
            </a:r>
            <a:r>
              <a:rPr lang="en-US" dirty="0" smtClean="0"/>
              <a:t>referred pathways</a:t>
            </a:r>
            <a:endParaRPr lang="en-US" dirty="0"/>
          </a:p>
        </p:txBody>
      </p:sp>
      <p:cxnSp>
        <p:nvCxnSpPr>
          <p:cNvPr id="8" name="Straight Arrow Connector 7"/>
          <p:cNvCxnSpPr/>
          <p:nvPr/>
        </p:nvCxnSpPr>
        <p:spPr>
          <a:xfrm flipV="1">
            <a:off x="788856" y="2147346"/>
            <a:ext cx="38481" cy="24519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Rounded Rectangular Callout 8"/>
          <p:cNvSpPr/>
          <p:nvPr/>
        </p:nvSpPr>
        <p:spPr>
          <a:xfrm>
            <a:off x="6672817" y="1718391"/>
            <a:ext cx="2141277" cy="846744"/>
          </a:xfrm>
          <a:prstGeom prst="wedgeRoundRectCallout">
            <a:avLst>
              <a:gd name="adj1" fmla="val -63856"/>
              <a:gd name="adj2" fmla="val 15955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Colours represent different pathway combinations</a:t>
            </a:r>
            <a:endParaRPr lang="en-US" dirty="0"/>
          </a:p>
        </p:txBody>
      </p:sp>
      <p:sp>
        <p:nvSpPr>
          <p:cNvPr id="10" name="Rounded Rectangular Callout 9"/>
          <p:cNvSpPr/>
          <p:nvPr/>
        </p:nvSpPr>
        <p:spPr>
          <a:xfrm>
            <a:off x="6788528" y="2814177"/>
            <a:ext cx="2066581" cy="1120690"/>
          </a:xfrm>
          <a:prstGeom prst="wedgeRoundRectCallout">
            <a:avLst>
              <a:gd name="adj1" fmla="val -44930"/>
              <a:gd name="adj2" fmla="val 11361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The largest circles are those with the greater probability of occurrence</a:t>
            </a:r>
            <a:endParaRPr lang="en-US" dirty="0"/>
          </a:p>
        </p:txBody>
      </p:sp>
      <p:sp>
        <p:nvSpPr>
          <p:cNvPr id="11" name="TextBox 10"/>
          <p:cNvSpPr txBox="1"/>
          <p:nvPr/>
        </p:nvSpPr>
        <p:spPr>
          <a:xfrm>
            <a:off x="257457" y="5921523"/>
            <a:ext cx="7468711" cy="369332"/>
          </a:xfrm>
          <a:prstGeom prst="rect">
            <a:avLst/>
          </a:prstGeom>
          <a:noFill/>
        </p:spPr>
        <p:txBody>
          <a:bodyPr wrap="none" rtlCol="0">
            <a:spAutoFit/>
          </a:bodyPr>
          <a:lstStyle/>
          <a:p>
            <a:r>
              <a:rPr lang="en-US" dirty="0" smtClean="0"/>
              <a:t>Pathways 0, 1 and 4 have the highest ranking for the most probable scenarios</a:t>
            </a:r>
            <a:endParaRPr lang="en-US" dirty="0"/>
          </a:p>
        </p:txBody>
      </p:sp>
      <p:sp>
        <p:nvSpPr>
          <p:cNvPr id="12" name="Rectangle 11"/>
          <p:cNvSpPr/>
          <p:nvPr/>
        </p:nvSpPr>
        <p:spPr>
          <a:xfrm>
            <a:off x="2066581" y="1501015"/>
            <a:ext cx="821653" cy="458027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874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a:ext>
            </a:extLst>
          </a:blip>
          <a:srcRect/>
          <a:stretch>
            <a:fillRect/>
          </a:stretch>
        </p:blipFill>
        <p:spPr bwMode="auto">
          <a:xfrm>
            <a:off x="2608892" y="2638162"/>
            <a:ext cx="6352527" cy="3865892"/>
          </a:xfrm>
          <a:prstGeom prst="rect">
            <a:avLst/>
          </a:prstGeom>
          <a:noFill/>
          <a:ln>
            <a:noFill/>
          </a:ln>
        </p:spPr>
      </p:pic>
      <p:sp>
        <p:nvSpPr>
          <p:cNvPr id="2" name="Title 1"/>
          <p:cNvSpPr>
            <a:spLocks noGrp="1"/>
          </p:cNvSpPr>
          <p:nvPr>
            <p:ph type="title"/>
          </p:nvPr>
        </p:nvSpPr>
        <p:spPr/>
        <p:txBody>
          <a:bodyPr/>
          <a:lstStyle/>
          <a:p>
            <a:r>
              <a:rPr lang="en-US" dirty="0" smtClean="0"/>
              <a:t>Pathway 1</a:t>
            </a:r>
            <a:endParaRPr lang="en-US" dirty="0"/>
          </a:p>
        </p:txBody>
      </p:sp>
      <p:sp>
        <p:nvSpPr>
          <p:cNvPr id="3" name="Content Placeholder 2"/>
          <p:cNvSpPr>
            <a:spLocks noGrp="1"/>
          </p:cNvSpPr>
          <p:nvPr>
            <p:ph idx="1"/>
          </p:nvPr>
        </p:nvSpPr>
        <p:spPr>
          <a:xfrm>
            <a:off x="457200" y="1600200"/>
            <a:ext cx="4760587" cy="4525963"/>
          </a:xfrm>
        </p:spPr>
        <p:txBody>
          <a:bodyPr/>
          <a:lstStyle/>
          <a:p>
            <a:pPr marL="0" indent="0">
              <a:buNone/>
            </a:pPr>
            <a:r>
              <a:rPr lang="en-US" dirty="0" smtClean="0"/>
              <a:t>At sequential trigger points:</a:t>
            </a:r>
          </a:p>
          <a:p>
            <a:pPr marL="514350" indent="-514350">
              <a:buFont typeface="+mj-lt"/>
              <a:buAutoNum type="arabicPeriod"/>
            </a:pPr>
            <a:r>
              <a:rPr lang="en-US" dirty="0" smtClean="0"/>
              <a:t>70cm dike foundation</a:t>
            </a:r>
          </a:p>
          <a:p>
            <a:pPr marL="514350" indent="-514350">
              <a:buFont typeface="+mj-lt"/>
              <a:buAutoNum type="arabicPeriod"/>
            </a:pPr>
            <a:r>
              <a:rPr lang="en-US" dirty="0" smtClean="0"/>
              <a:t>20cm dike</a:t>
            </a:r>
          </a:p>
          <a:p>
            <a:pPr marL="514350" indent="-514350">
              <a:buFont typeface="+mj-lt"/>
              <a:buAutoNum type="arabicPeriod"/>
            </a:pPr>
            <a:r>
              <a:rPr lang="en-US" dirty="0" smtClean="0"/>
              <a:t>50cm dike</a:t>
            </a:r>
          </a:p>
          <a:p>
            <a:pPr marL="514350" indent="-514350">
              <a:buFont typeface="+mj-lt"/>
              <a:buAutoNum type="arabicPeriod"/>
            </a:pPr>
            <a:r>
              <a:rPr lang="en-US" dirty="0" smtClean="0"/>
              <a:t>70cm dike</a:t>
            </a:r>
          </a:p>
          <a:p>
            <a:pPr marL="514350" indent="-514350">
              <a:buFont typeface="+mj-lt"/>
              <a:buAutoNum type="arabicPeriod"/>
            </a:pPr>
            <a:endParaRPr lang="en-US" dirty="0"/>
          </a:p>
        </p:txBody>
      </p:sp>
    </p:spTree>
    <p:extLst>
      <p:ext uri="{BB962C8B-B14F-4D97-AF65-F5344CB8AC3E}">
        <p14:creationId xmlns:p14="http://schemas.microsoft.com/office/powerpoint/2010/main" val="31808705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2" descr="C:\Users\radha4\Desktop\Reef (detail).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4" name="Text Placeholder 3"/>
          <p:cNvSpPr>
            <a:spLocks noGrp="1"/>
          </p:cNvSpPr>
          <p:nvPr>
            <p:ph type="body" sz="quarter" idx="10"/>
          </p:nvPr>
        </p:nvSpPr>
        <p:spPr>
          <a:xfrm>
            <a:off x="548802" y="652101"/>
            <a:ext cx="7497914" cy="5340094"/>
          </a:xfrm>
        </p:spPr>
        <p:txBody>
          <a:bodyPr/>
          <a:lstStyle/>
          <a:p>
            <a:r>
              <a:rPr lang="en-US" sz="2800" b="1" dirty="0" smtClean="0">
                <a:effectLst>
                  <a:outerShdw blurRad="38100" dist="38100" dir="2700000" algn="tl">
                    <a:srgbClr val="000000">
                      <a:alpha val="43137"/>
                    </a:srgbClr>
                  </a:outerShdw>
                </a:effectLst>
              </a:rPr>
              <a:t>Identify and evaluate actions</a:t>
            </a:r>
          </a:p>
          <a:p>
            <a:endParaRPr lang="en-US" sz="2800" dirty="0"/>
          </a:p>
          <a:p>
            <a:pPr marL="457200" indent="-457200">
              <a:buFont typeface="Arial"/>
              <a:buChar char="•"/>
            </a:pPr>
            <a:r>
              <a:rPr lang="en-US" sz="2800" b="1" dirty="0" smtClean="0">
                <a:effectLst>
                  <a:outerShdw blurRad="38100" dist="38100" dir="2700000" algn="tl">
                    <a:srgbClr val="000000">
                      <a:alpha val="43137"/>
                    </a:srgbClr>
                  </a:outerShdw>
                </a:effectLst>
              </a:rPr>
              <a:t>How to ‘sell’ all this to decision makers?</a:t>
            </a:r>
          </a:p>
          <a:p>
            <a:pPr marL="1200150" lvl="1" indent="-457200">
              <a:buFont typeface="Arial"/>
              <a:buChar char="•"/>
            </a:pPr>
            <a:r>
              <a:rPr lang="en-US" sz="3200" b="1" dirty="0" smtClean="0">
                <a:solidFill>
                  <a:schemeClr val="bg1"/>
                </a:solidFill>
                <a:effectLst>
                  <a:outerShdw blurRad="38100" dist="38100" dir="2700000" algn="tl">
                    <a:srgbClr val="000000">
                      <a:alpha val="43137"/>
                    </a:srgbClr>
                  </a:outerShdw>
                </a:effectLst>
              </a:rPr>
              <a:t>They only want robustness</a:t>
            </a:r>
          </a:p>
          <a:p>
            <a:pPr marL="457200" indent="-457200">
              <a:buFont typeface="Arial"/>
              <a:buChar char="•"/>
            </a:pPr>
            <a:r>
              <a:rPr lang="en-US" sz="2800" b="1" dirty="0" smtClean="0">
                <a:effectLst>
                  <a:outerShdw blurRad="38100" dist="38100" dir="2700000" algn="tl">
                    <a:srgbClr val="000000">
                      <a:alpha val="43137"/>
                    </a:srgbClr>
                  </a:outerShdw>
                </a:effectLst>
              </a:rPr>
              <a:t>Look out for lock-ins and lock-outs</a:t>
            </a:r>
          </a:p>
          <a:p>
            <a:pPr marL="457200" indent="-457200">
              <a:buFont typeface="Arial"/>
              <a:buChar char="•"/>
            </a:pPr>
            <a:r>
              <a:rPr lang="en-US" sz="2800" b="1" dirty="0" smtClean="0">
                <a:effectLst>
                  <a:outerShdw blurRad="38100" dist="38100" dir="2700000" algn="tl">
                    <a:srgbClr val="000000">
                      <a:alpha val="43137"/>
                    </a:srgbClr>
                  </a:outerShdw>
                </a:effectLst>
              </a:rPr>
              <a:t>Identify the bounce forwards opportunities</a:t>
            </a:r>
          </a:p>
          <a:p>
            <a:pPr marL="457200" indent="-457200">
              <a:buFont typeface="Arial"/>
              <a:buChar char="•"/>
            </a:pPr>
            <a:r>
              <a:rPr lang="en-US" sz="2800" b="1" dirty="0" smtClean="0">
                <a:effectLst>
                  <a:outerShdw blurRad="38100" dist="38100" dir="2700000" algn="tl">
                    <a:srgbClr val="000000">
                      <a:alpha val="43137"/>
                    </a:srgbClr>
                  </a:outerShdw>
                </a:effectLst>
              </a:rPr>
              <a:t>Mainstream and leverage</a:t>
            </a:r>
          </a:p>
          <a:p>
            <a:pPr marL="457200" indent="-457200">
              <a:buFont typeface="Arial"/>
              <a:buChar char="•"/>
            </a:pPr>
            <a:endParaRPr lang="en-US" sz="2800" b="1" dirty="0">
              <a:effectLst>
                <a:outerShdw blurRad="38100" dist="38100" dir="2700000" algn="tl">
                  <a:srgbClr val="000000">
                    <a:alpha val="43137"/>
                  </a:srgbClr>
                </a:outerShdw>
              </a:effectLst>
            </a:endParaRPr>
          </a:p>
          <a:p>
            <a:pPr marL="457200" indent="-457200">
              <a:buFont typeface="Arial"/>
              <a:buChar char="•"/>
            </a:pPr>
            <a:r>
              <a:rPr lang="en-US" sz="2800" b="1" dirty="0" smtClean="0">
                <a:effectLst>
                  <a:outerShdw blurRad="38100" dist="38100" dir="2700000" algn="tl">
                    <a:srgbClr val="000000">
                      <a:alpha val="43137"/>
                    </a:srgbClr>
                  </a:outerShdw>
                </a:effectLst>
              </a:rPr>
              <a:t>Challenge ‘we have always done it that way’</a:t>
            </a:r>
          </a:p>
          <a:p>
            <a:pPr marL="457200" indent="-457200">
              <a:buFont typeface="Arial"/>
              <a:buChar char="•"/>
            </a:pPr>
            <a:r>
              <a:rPr lang="en-US" sz="2800" b="1" dirty="0" smtClean="0">
                <a:effectLst>
                  <a:outerShdw blurRad="38100" dist="38100" dir="2700000" algn="tl">
                    <a:srgbClr val="000000">
                      <a:alpha val="43137"/>
                    </a:srgbClr>
                  </a:outerShdw>
                </a:effectLst>
              </a:rPr>
              <a:t>Speak truth to power</a:t>
            </a:r>
            <a:r>
              <a:rPr lang="mr-IN" sz="2800" b="1" dirty="0" smtClean="0">
                <a:effectLst>
                  <a:outerShdw blurRad="38100" dist="38100" dir="2700000" algn="tl">
                    <a:srgbClr val="000000">
                      <a:alpha val="43137"/>
                    </a:srgbClr>
                  </a:outerShdw>
                </a:effectLst>
              </a:rPr>
              <a:t>……</a:t>
            </a:r>
            <a:endParaRPr 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119618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t>
            </a:r>
            <a:endParaRPr lang="en-US" dirty="0"/>
          </a:p>
        </p:txBody>
      </p:sp>
      <p:sp>
        <p:nvSpPr>
          <p:cNvPr id="3" name="Content Placeholder 2"/>
          <p:cNvSpPr>
            <a:spLocks noGrp="1"/>
          </p:cNvSpPr>
          <p:nvPr>
            <p:ph idx="1"/>
          </p:nvPr>
        </p:nvSpPr>
        <p:spPr/>
        <p:txBody>
          <a:bodyPr>
            <a:normAutofit lnSpcReduction="10000"/>
          </a:bodyPr>
          <a:lstStyle/>
          <a:p>
            <a:r>
              <a:rPr lang="en-US" dirty="0" smtClean="0"/>
              <a:t>There is a wealth of information available on the CRC Water Sensitive Cities home page</a:t>
            </a:r>
          </a:p>
          <a:p>
            <a:pPr lvl="1"/>
            <a:r>
              <a:rPr lang="en-US" dirty="0">
                <a:hlinkClick r:id="rId2"/>
              </a:rPr>
              <a:t>https://watersensitivecities.org.au</a:t>
            </a:r>
            <a:r>
              <a:rPr lang="en-US" dirty="0" smtClean="0">
                <a:hlinkClick r:id="rId2"/>
              </a:rPr>
              <a:t>/</a:t>
            </a:r>
            <a:endParaRPr lang="en-US" dirty="0" smtClean="0"/>
          </a:p>
          <a:p>
            <a:r>
              <a:rPr lang="en-US" dirty="0" smtClean="0"/>
              <a:t>There are also many journal and conference papers </a:t>
            </a:r>
          </a:p>
          <a:p>
            <a:r>
              <a:rPr lang="en-US" dirty="0" smtClean="0"/>
              <a:t>Probably the most significant aspect of the IHE contribution has been to set out the options and opportunities in clear and straightforward reports for practitioners</a:t>
            </a:r>
            <a:endParaRPr lang="en-US" dirty="0"/>
          </a:p>
        </p:txBody>
      </p:sp>
    </p:spTree>
    <p:extLst>
      <p:ext uri="{BB962C8B-B14F-4D97-AF65-F5344CB8AC3E}">
        <p14:creationId xmlns:p14="http://schemas.microsoft.com/office/powerpoint/2010/main" val="7518131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are many frameworks</a:t>
            </a:r>
            <a:endParaRPr lang="en-US" dirty="0"/>
          </a:p>
        </p:txBody>
      </p:sp>
      <p:sp>
        <p:nvSpPr>
          <p:cNvPr id="3" name="Content Placeholder 2"/>
          <p:cNvSpPr>
            <a:spLocks noGrp="1"/>
          </p:cNvSpPr>
          <p:nvPr>
            <p:ph idx="1"/>
          </p:nvPr>
        </p:nvSpPr>
        <p:spPr>
          <a:xfrm>
            <a:off x="457200" y="1600200"/>
            <a:ext cx="4942936" cy="4525963"/>
          </a:xfrm>
        </p:spPr>
        <p:txBody>
          <a:bodyPr>
            <a:normAutofit fontScale="92500" lnSpcReduction="10000"/>
          </a:bodyPr>
          <a:lstStyle/>
          <a:p>
            <a:r>
              <a:rPr lang="en-US" dirty="0" smtClean="0"/>
              <a:t>Each purporting to provide aspects of adaptation/resilience etc.</a:t>
            </a:r>
          </a:p>
          <a:p>
            <a:r>
              <a:rPr lang="en-US" dirty="0" smtClean="0"/>
              <a:t>Europe has been more focused on flooding than Australia (heat and drought)</a:t>
            </a:r>
          </a:p>
          <a:p>
            <a:r>
              <a:rPr lang="en-US" dirty="0" smtClean="0"/>
              <a:t>But, Australia has a long history of developing ideas on water sensitivity and practice</a:t>
            </a:r>
            <a:endParaRPr lang="en-US" dirty="0"/>
          </a:p>
        </p:txBody>
      </p:sp>
      <p:pic>
        <p:nvPicPr>
          <p:cNvPr id="4" name="Picture 3"/>
          <p:cNvPicPr>
            <a:picLocks noChangeAspect="1"/>
          </p:cNvPicPr>
          <p:nvPr/>
        </p:nvPicPr>
        <p:blipFill>
          <a:blip r:embed="rId2"/>
          <a:stretch>
            <a:fillRect/>
          </a:stretch>
        </p:blipFill>
        <p:spPr>
          <a:xfrm>
            <a:off x="5085037" y="1794294"/>
            <a:ext cx="4655467" cy="3312544"/>
          </a:xfrm>
          <a:prstGeom prst="rect">
            <a:avLst/>
          </a:prstGeom>
        </p:spPr>
      </p:pic>
    </p:spTree>
    <p:extLst>
      <p:ext uri="{BB962C8B-B14F-4D97-AF65-F5344CB8AC3E}">
        <p14:creationId xmlns:p14="http://schemas.microsoft.com/office/powerpoint/2010/main" val="8121069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CRC for water sensitive cities programme</a:t>
            </a:r>
            <a:endParaRPr lang="en-US" dirty="0"/>
          </a:p>
        </p:txBody>
      </p:sp>
      <p:sp>
        <p:nvSpPr>
          <p:cNvPr id="3" name="Content Placeholder 2"/>
          <p:cNvSpPr>
            <a:spLocks noGrp="1"/>
          </p:cNvSpPr>
          <p:nvPr>
            <p:ph idx="1"/>
          </p:nvPr>
        </p:nvSpPr>
        <p:spPr>
          <a:xfrm>
            <a:off x="457200" y="1600200"/>
            <a:ext cx="5598543" cy="4525963"/>
          </a:xfrm>
        </p:spPr>
        <p:txBody>
          <a:bodyPr>
            <a:normAutofit fontScale="70000" lnSpcReduction="20000"/>
          </a:bodyPr>
          <a:lstStyle/>
          <a:p>
            <a:r>
              <a:rPr lang="en-US" dirty="0" smtClean="0"/>
              <a:t>$</a:t>
            </a:r>
            <a:r>
              <a:rPr lang="en-US" dirty="0" err="1" smtClean="0"/>
              <a:t>Aus</a:t>
            </a:r>
            <a:r>
              <a:rPr lang="en-US" dirty="0" smtClean="0"/>
              <a:t> 120bn + programme over 9 years</a:t>
            </a:r>
          </a:p>
          <a:p>
            <a:r>
              <a:rPr lang="en-US" dirty="0" smtClean="0"/>
              <a:t>Now in tranche 2 project programme</a:t>
            </a:r>
          </a:p>
          <a:p>
            <a:r>
              <a:rPr lang="en-US" dirty="0" smtClean="0"/>
              <a:t>Tranche 1 (2012-2017):</a:t>
            </a:r>
          </a:p>
          <a:p>
            <a:pPr lvl="1"/>
            <a:r>
              <a:rPr lang="en-US" dirty="0"/>
              <a:t>How do our culture, institutions, and human systems affect the adoption of new ideas and innovation</a:t>
            </a:r>
            <a:r>
              <a:rPr lang="en-US" dirty="0" smtClean="0"/>
              <a:t>?</a:t>
            </a:r>
          </a:p>
          <a:p>
            <a:pPr lvl="1"/>
            <a:r>
              <a:rPr lang="en-US" dirty="0" smtClean="0"/>
              <a:t>How </a:t>
            </a:r>
            <a:r>
              <a:rPr lang="en-US" dirty="0"/>
              <a:t>will changes in our natural environment impact on and affect how we plan and build our cities</a:t>
            </a:r>
            <a:r>
              <a:rPr lang="en-US" dirty="0" smtClean="0"/>
              <a:t>?</a:t>
            </a:r>
          </a:p>
          <a:p>
            <a:pPr lvl="1"/>
            <a:r>
              <a:rPr lang="en-US" dirty="0" smtClean="0"/>
              <a:t>What </a:t>
            </a:r>
            <a:r>
              <a:rPr lang="en-US" dirty="0"/>
              <a:t>technologies and information are needed to support delivery of water sensitive cities</a:t>
            </a:r>
            <a:r>
              <a:rPr lang="en-US" dirty="0" smtClean="0"/>
              <a:t>?</a:t>
            </a:r>
          </a:p>
          <a:p>
            <a:pPr lvl="1"/>
            <a:r>
              <a:rPr lang="en-US" dirty="0" smtClean="0"/>
              <a:t>What </a:t>
            </a:r>
            <a:r>
              <a:rPr lang="en-US" dirty="0"/>
              <a:t>are the range and appropriate mix of interventions to translate research and knowledge into practice?</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08144" y="1742537"/>
            <a:ext cx="2306128" cy="3459192"/>
          </a:xfrm>
          <a:prstGeom prst="rect">
            <a:avLst/>
          </a:prstGeom>
        </p:spPr>
      </p:pic>
      <p:sp>
        <p:nvSpPr>
          <p:cNvPr id="5" name="TextBox 4"/>
          <p:cNvSpPr txBox="1"/>
          <p:nvPr/>
        </p:nvSpPr>
        <p:spPr>
          <a:xfrm>
            <a:off x="6693749" y="4832397"/>
            <a:ext cx="1334917" cy="369332"/>
          </a:xfrm>
          <a:prstGeom prst="rect">
            <a:avLst/>
          </a:prstGeom>
          <a:noFill/>
        </p:spPr>
        <p:txBody>
          <a:bodyPr wrap="none" rtlCol="0">
            <a:spAutoFit/>
          </a:bodyPr>
          <a:lstStyle/>
          <a:p>
            <a:r>
              <a:rPr lang="en-US" smtClean="0">
                <a:solidFill>
                  <a:schemeClr val="bg1"/>
                </a:solidFill>
              </a:rPr>
              <a:t>Tony Wong</a:t>
            </a:r>
            <a:endParaRPr lang="en-US">
              <a:solidFill>
                <a:schemeClr val="bg1"/>
              </a:solidFill>
            </a:endParaRPr>
          </a:p>
        </p:txBody>
      </p:sp>
    </p:spTree>
    <p:extLst>
      <p:ext uri="{BB962C8B-B14F-4D97-AF65-F5344CB8AC3E}">
        <p14:creationId xmlns:p14="http://schemas.microsoft.com/office/powerpoint/2010/main" val="10102954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7814</TotalTime>
  <Words>4583</Words>
  <Application>Microsoft Macintosh PowerPoint</Application>
  <PresentationFormat>On-screen Show (4:3)</PresentationFormat>
  <Paragraphs>594</Paragraphs>
  <Slides>78</Slides>
  <Notes>24</Notes>
  <HiddenSlides>9</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78</vt:i4>
      </vt:variant>
    </vt:vector>
  </HeadingPairs>
  <TitlesOfParts>
    <vt:vector size="90" baseType="lpstr">
      <vt:lpstr>Arial Black</vt:lpstr>
      <vt:lpstr>Calibri</vt:lpstr>
      <vt:lpstr>Century Gothic</vt:lpstr>
      <vt:lpstr>Georgia</vt:lpstr>
      <vt:lpstr>Gill Sans</vt:lpstr>
      <vt:lpstr>Helvetica</vt:lpstr>
      <vt:lpstr>Mangal</vt:lpstr>
      <vt:lpstr>MS PGothic</vt:lpstr>
      <vt:lpstr>ＭＳ Ｐゴシック</vt:lpstr>
      <vt:lpstr>Times New Roman</vt:lpstr>
      <vt:lpstr>Arial</vt:lpstr>
      <vt:lpstr>Office Theme</vt:lpstr>
      <vt:lpstr>Flood resilience in the water sensitive city</vt:lpstr>
      <vt:lpstr>PowerPoint Presentation</vt:lpstr>
      <vt:lpstr>Lots of ideas and methodologies</vt:lpstr>
      <vt:lpstr>PowerPoint Presentation</vt:lpstr>
      <vt:lpstr>PowerPoint Presentation</vt:lpstr>
      <vt:lpstr>4 principles</vt:lpstr>
      <vt:lpstr>PowerPoint Presentation</vt:lpstr>
      <vt:lpstr>There are many frameworks</vt:lpstr>
      <vt:lpstr>The CRC for water sensitive cities programme</vt:lpstr>
      <vt:lpstr>PowerPoint Presentation</vt:lpstr>
      <vt:lpstr>PowerPoint Presentation</vt:lpstr>
      <vt:lpstr>Tranche 1</vt:lpstr>
      <vt:lpstr>Social-Technical Flood Resilience in Water Sensitive Cities – Adaptation across spatial &amp; temporal scales (Project B4.2) - objectives</vt:lpstr>
      <vt:lpstr>Further B4.2 objectives</vt:lpstr>
      <vt:lpstr>PowerPoint Presentation</vt:lpstr>
      <vt:lpstr>Developing Robustness: 4 Domain approach</vt:lpstr>
      <vt:lpstr>PowerPoint Presentation</vt:lpstr>
      <vt:lpstr>PowerPoint Presentation</vt:lpstr>
      <vt:lpstr>Multi-layered safety</vt:lpstr>
      <vt:lpstr>How does the MLS apply to drought planning?</vt:lpstr>
      <vt:lpstr>Maximising value from water beyond flood and drought resilience</vt:lpstr>
      <vt:lpstr>Mainstreaming (piggy backing) </vt:lpstr>
      <vt:lpstr>Brought together in the 4RAP model</vt:lpstr>
      <vt:lpstr>Type of measure linked to area characteristics</vt:lpstr>
      <vt:lpstr>The revised 3DAs – the 4DA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Recovery phase: Impoldering</vt:lpstr>
      <vt:lpstr>PowerPoint Presentation</vt:lpstr>
      <vt:lpstr>PowerPoint Presentation</vt:lpstr>
      <vt:lpstr>Dordrecht – the combined domains approach (Domain 1 not shown) compared with the traditional</vt:lpstr>
      <vt:lpstr>PowerPoint Presentation</vt:lpstr>
      <vt:lpstr>Adaptation (deficits/gaps)</vt:lpstr>
      <vt:lpstr>Adaptive policy pathway</vt:lpstr>
      <vt:lpstr>A standard procedure for incorporating flood resilience into a water sensitive city</vt:lpstr>
      <vt:lpstr>Detailed guidance</vt:lpstr>
      <vt:lpstr>Flexibility In Adaptation Planning: When, Where And How To Include Flexibility For Increasing Urban Flood Resilience PhD: Mohanasundar Radhakrishnan</vt:lpstr>
      <vt:lpstr>Case studies in Can Tho and Melbourne</vt:lpstr>
      <vt:lpstr>PowerPoint Presentation</vt:lpstr>
      <vt:lpstr>PowerPoint Presentation</vt:lpstr>
      <vt:lpstr>Learning from the financial markets</vt:lpstr>
      <vt:lpstr>Sequential approaches</vt:lpstr>
      <vt:lpstr>What else is needed?</vt:lpstr>
      <vt:lpstr>PowerPoint Presentation</vt:lpstr>
      <vt:lpstr>PowerPoint Presentation</vt:lpstr>
      <vt:lpstr>Elster Creek, Melbourne</vt:lpstr>
      <vt:lpstr>PowerPoint Presentation</vt:lpstr>
      <vt:lpstr>Flooding in Elwood – 30 Dec 2016 </vt:lpstr>
      <vt:lpstr>Flexible adaptation planning (process) </vt:lpstr>
      <vt:lpstr>Borrowing from the car industry - Flexible platform design process – to ensure agility </vt:lpstr>
      <vt:lpstr>PowerPoint Presentation</vt:lpstr>
      <vt:lpstr> Range of possibilities  </vt:lpstr>
      <vt:lpstr>Relative uncertainty </vt:lpstr>
      <vt:lpstr>Interactions and Inter-relationships </vt:lpstr>
      <vt:lpstr>PowerPoint Presentation</vt:lpstr>
      <vt:lpstr>PowerPoint Presentation</vt:lpstr>
      <vt:lpstr>Costs and benefits  </vt:lpstr>
      <vt:lpstr>Choice </vt:lpstr>
      <vt:lpstr>PowerPoint Presentation</vt:lpstr>
      <vt:lpstr>Multiple interacting perspectives/objectives</vt:lpstr>
      <vt:lpstr>Whose adaptation?</vt:lpstr>
      <vt:lpstr>Detailing the multiple perspectives </vt:lpstr>
      <vt:lpstr>Adapting to flooding in Can Tho, Vietnam</vt:lpstr>
      <vt:lpstr>Context specific grammar in Can Tho  2. Adaptation modules  </vt:lpstr>
      <vt:lpstr>Context specific grammar in Can Tho 4. Evaluation of adaptation pathways </vt:lpstr>
      <vt:lpstr>Pathway 1</vt:lpstr>
      <vt:lpstr>PowerPoint Presentation</vt:lpstr>
      <vt:lpstr>Summary </vt:lpstr>
    </vt:vector>
  </TitlesOfParts>
  <Manager/>
  <Company/>
  <LinksUpToDate>false</LinksUpToDate>
  <SharedDoc>false</SharedDoc>
  <HyperlinkBase/>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richard ashley</cp:lastModifiedBy>
  <cp:revision>325</cp:revision>
  <dcterms:modified xsi:type="dcterms:W3CDTF">2017-09-04T09:04:18Z</dcterms:modified>
  <cp:category/>
</cp:coreProperties>
</file>