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xlsx" ContentType="application/vnd.openxmlformats-officedocument.spreadsheetml.sheet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1"/>
  </p:sldMasterIdLst>
  <p:notesMasterIdLst>
    <p:notesMasterId r:id="rId17"/>
  </p:notesMasterIdLst>
  <p:sldIdLst>
    <p:sldId id="256" r:id="rId2"/>
    <p:sldId id="257" r:id="rId3"/>
    <p:sldId id="261" r:id="rId4"/>
    <p:sldId id="262" r:id="rId5"/>
    <p:sldId id="263" r:id="rId6"/>
    <p:sldId id="264" r:id="rId7"/>
    <p:sldId id="260" r:id="rId8"/>
    <p:sldId id="259" r:id="rId9"/>
    <p:sldId id="265" r:id="rId10"/>
    <p:sldId id="266" r:id="rId11"/>
    <p:sldId id="268" r:id="rId12"/>
    <p:sldId id="258" r:id="rId13"/>
    <p:sldId id="270" r:id="rId14"/>
    <p:sldId id="271" r:id="rId15"/>
    <p:sldId id="269" r:id="rId16"/>
  </p:sldIdLst>
  <p:sldSz cx="9144000" cy="5143500" type="screen16x9"/>
  <p:notesSz cx="6858000" cy="9144000"/>
  <p:defaultTextStyle>
    <a:defPPr>
      <a:defRPr lang="en-US"/>
    </a:defPPr>
    <a:lvl1pPr marL="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0"/>
    <p:restoredTop sz="94631"/>
  </p:normalViewPr>
  <p:slideViewPr>
    <p:cSldViewPr snapToGrid="0" snapToObjects="1">
      <p:cViewPr varScale="1">
        <p:scale>
          <a:sx n="109" d="100"/>
          <a:sy n="109" d="100"/>
        </p:scale>
        <p:origin x="176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Worksheet%20in%20all%20figures.pptx%202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pattFill prst="dkVert">
                <a:fgClr>
                  <a:prstClr val="black"/>
                </a:fgClr>
                <a:bgClr>
                  <a:prstClr val="white"/>
                </a:bgClr>
              </a:pattFill>
              <a:ln>
                <a:solidFill>
                  <a:schemeClr val="tx1"/>
                </a:solidFill>
              </a:ln>
            </c:spPr>
          </c:dPt>
          <c:dPt>
            <c:idx val="1"/>
            <c:invertIfNegative val="0"/>
            <c:bubble3D val="0"/>
            <c:spPr>
              <a:pattFill prst="wdDnDiag">
                <a:fgClr>
                  <a:prstClr val="black"/>
                </a:fgClr>
                <a:bgClr>
                  <a:prstClr val="white"/>
                </a:bgClr>
              </a:pattFill>
              <a:ln>
                <a:solidFill>
                  <a:schemeClr val="tx1"/>
                </a:solidFill>
              </a:ln>
            </c:spPr>
          </c:dPt>
          <c:dPt>
            <c:idx val="2"/>
            <c:invertIfNegative val="0"/>
            <c:bubble3D val="0"/>
            <c:spPr>
              <a:pattFill prst="pct50">
                <a:fgClr>
                  <a:prstClr val="black"/>
                </a:fgClr>
                <a:bgClr>
                  <a:prstClr val="white"/>
                </a:bgClr>
              </a:pattFill>
              <a:ln>
                <a:solidFill>
                  <a:schemeClr val="tx1"/>
                </a:solidFill>
              </a:ln>
            </c:spPr>
          </c:dPt>
          <c:dPt>
            <c:idx val="3"/>
            <c:invertIfNegative val="0"/>
            <c:bubble3D val="0"/>
            <c:spPr>
              <a:pattFill prst="lgCheck">
                <a:fgClr>
                  <a:prstClr val="black"/>
                </a:fgClr>
                <a:bgClr>
                  <a:prstClr val="white"/>
                </a:bgClr>
              </a:pattFill>
              <a:ln>
                <a:solidFill>
                  <a:schemeClr val="tx1"/>
                </a:solidFill>
              </a:ln>
            </c:spPr>
          </c:dPt>
          <c:cat>
            <c:strRef>
              <c:f>'[Worksheet in all figures.pptx 2]suds'!$C$25:$C$28</c:f>
              <c:strCache>
                <c:ptCount val="4"/>
                <c:pt idx="0">
                  <c:v>flooding</c:v>
                </c:pt>
                <c:pt idx="1">
                  <c:v>water quality</c:v>
                </c:pt>
                <c:pt idx="2">
                  <c:v>amenity</c:v>
                </c:pt>
                <c:pt idx="3">
                  <c:v>recreation</c:v>
                </c:pt>
              </c:strCache>
            </c:strRef>
          </c:cat>
          <c:val>
            <c:numRef>
              <c:f>'[Worksheet in all figures.pptx 2]suds'!$D$25:$D$28</c:f>
              <c:numCache>
                <c:formatCode>General</c:formatCode>
                <c:ptCount val="4"/>
                <c:pt idx="0">
                  <c:v>4.470371</c:v>
                </c:pt>
                <c:pt idx="1">
                  <c:v>0.767399</c:v>
                </c:pt>
                <c:pt idx="2">
                  <c:v>4.743902</c:v>
                </c:pt>
                <c:pt idx="3">
                  <c:v>0.379686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853053616"/>
        <c:axId val="-1853051296"/>
      </c:barChart>
      <c:catAx>
        <c:axId val="-1853053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1853051296"/>
        <c:crosses val="autoZero"/>
        <c:auto val="1"/>
        <c:lblAlgn val="ctr"/>
        <c:lblOffset val="100"/>
        <c:noMultiLvlLbl val="0"/>
      </c:catAx>
      <c:valAx>
        <c:axId val="-185305129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Value</a:t>
                </a:r>
                <a:r>
                  <a:rPr lang="en-US" baseline="0"/>
                  <a:t> £m</a:t>
                </a:r>
                <a:endParaRPr lang="en-US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-18530536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0AA7CC-EA39-2245-91E5-832D7D342FA5}" type="datetimeFigureOut">
              <a:rPr lang="en-US" smtClean="0"/>
              <a:t>9/11/17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C19EC-083E-1041-BDE2-0F27EE620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644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AC19EC-083E-1041-BDE2-0F27EE620E7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43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AC19EC-083E-1041-BDE2-0F27EE620E7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666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975589"/>
            <a:ext cx="6517482" cy="1881910"/>
          </a:xfrm>
        </p:spPr>
        <p:txBody>
          <a:bodyPr anchor="b">
            <a:normAutofit/>
          </a:bodyPr>
          <a:lstStyle>
            <a:lvl1pPr algn="ctr">
              <a:defRPr sz="3600" cap="none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2914651"/>
            <a:ext cx="6517482" cy="1028699"/>
          </a:xfrm>
        </p:spPr>
        <p:txBody>
          <a:bodyPr>
            <a:normAutofit/>
          </a:bodyPr>
          <a:lstStyle>
            <a:lvl1pPr marL="0" indent="0" algn="ctr">
              <a:buNone/>
              <a:defRPr sz="165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 descr="Macintosh HD:Users:kevinpeet:Google Drive:BEGIN:BEGIN Shared Folder with Partners:Background :20161108103731_BEGIN.jpg"/>
          <p:cNvPicPr/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2858" y="4412457"/>
            <a:ext cx="1389698" cy="690086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3217030"/>
            <a:ext cx="7773324" cy="60870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523696"/>
            <a:ext cx="7366899" cy="2410602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3831546"/>
            <a:ext cx="7773339" cy="511854"/>
          </a:xfrm>
        </p:spPr>
        <p:txBody>
          <a:bodyPr/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457200"/>
            <a:ext cx="7773339" cy="2570434"/>
          </a:xfrm>
        </p:spPr>
        <p:txBody>
          <a:bodyPr anchor="ctr"/>
          <a:lstStyle>
            <a:lvl1pPr algn="ctr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3153616"/>
            <a:ext cx="7773339" cy="1189785"/>
          </a:xfrm>
        </p:spPr>
        <p:txBody>
          <a:bodyPr anchor="ctr"/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457200"/>
            <a:ext cx="6977064" cy="2244678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2707524"/>
            <a:ext cx="6564224" cy="446091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3279597"/>
            <a:ext cx="7773339" cy="106579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51116" y="565625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18169" y="22451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1604041"/>
            <a:ext cx="7773339" cy="1883876"/>
          </a:xfrm>
        </p:spPr>
        <p:txBody>
          <a:bodyPr anchor="b"/>
          <a:lstStyle>
            <a:lvl1pPr algn="ctr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3496751"/>
            <a:ext cx="7773339" cy="855483"/>
          </a:xfrm>
        </p:spPr>
        <p:txBody>
          <a:bodyPr anchor="t"/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457200"/>
            <a:ext cx="7773339" cy="12038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1775320"/>
            <a:ext cx="2474232" cy="432197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207517"/>
            <a:ext cx="2474232" cy="2135884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1775320"/>
            <a:ext cx="2468641" cy="432197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207517"/>
            <a:ext cx="2477513" cy="2135884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1775320"/>
            <a:ext cx="2478696" cy="432197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207517"/>
            <a:ext cx="2478696" cy="2135884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458079"/>
            <a:ext cx="7773339" cy="120294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3153615"/>
            <a:ext cx="2472307" cy="432197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165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1775320"/>
            <a:ext cx="2472307" cy="1143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3585811"/>
            <a:ext cx="2472307" cy="757589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3153615"/>
            <a:ext cx="2476371" cy="432197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165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1775320"/>
            <a:ext cx="2477514" cy="1143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3585811"/>
            <a:ext cx="2477514" cy="757589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3153615"/>
            <a:ext cx="2475511" cy="432197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165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1775320"/>
            <a:ext cx="2478696" cy="1143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3585809"/>
            <a:ext cx="2478790" cy="757591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1775320"/>
            <a:ext cx="7773339" cy="256808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57201"/>
            <a:ext cx="1914995" cy="38861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457201"/>
            <a:ext cx="5744043" cy="38861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none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1775320"/>
            <a:ext cx="7772870" cy="2568080"/>
          </a:xfrm>
        </p:spPr>
        <p:txBody>
          <a:bodyPr/>
          <a:lstStyle>
            <a:lvl1pPr>
              <a:defRPr cap="none" baseline="0"/>
            </a:lvl1pPr>
            <a:lvl2pPr>
              <a:defRPr cap="none" baseline="0"/>
            </a:lvl2pPr>
            <a:lvl3pPr>
              <a:defRPr cap="none" baseline="0"/>
            </a:lvl3pPr>
            <a:lvl4pPr>
              <a:defRPr cap="none" baseline="0"/>
            </a:lvl4pPr>
            <a:lvl5pPr>
              <a:defRPr cap="none" baseline="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21423"/>
            <a:ext cx="7763814" cy="2052614"/>
          </a:xfrm>
        </p:spPr>
        <p:txBody>
          <a:bodyPr anchor="b">
            <a:normAutofit/>
          </a:bodyPr>
          <a:lstStyle>
            <a:lvl1pPr>
              <a:defRPr sz="3000" cap="none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743093"/>
            <a:ext cx="7763814" cy="1026137"/>
          </a:xfrm>
        </p:spPr>
        <p:txBody>
          <a:bodyPr>
            <a:normAutofit/>
          </a:bodyPr>
          <a:lstStyle>
            <a:lvl1pPr marL="0" indent="0" algn="ctr">
              <a:buNone/>
              <a:defRPr sz="15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463888"/>
            <a:ext cx="7773338" cy="1197133"/>
          </a:xfrm>
        </p:spPr>
        <p:txBody>
          <a:bodyPr/>
          <a:lstStyle>
            <a:lvl1pPr>
              <a:defRPr cap="none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1775320"/>
            <a:ext cx="3829520" cy="2568080"/>
          </a:xfrm>
        </p:spPr>
        <p:txBody>
          <a:bodyPr/>
          <a:lstStyle>
            <a:lvl1pPr>
              <a:defRPr cap="none" baseline="0"/>
            </a:lvl1pPr>
            <a:lvl2pPr>
              <a:defRPr cap="none" baseline="0"/>
            </a:lvl2pPr>
            <a:lvl3pPr>
              <a:defRPr cap="none" baseline="0"/>
            </a:lvl3pPr>
            <a:lvl4pPr>
              <a:defRPr cap="none" baseline="0"/>
            </a:lvl4pPr>
            <a:lvl5pPr>
              <a:defRPr cap="none" baseline="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1775320"/>
            <a:ext cx="3829050" cy="2568080"/>
          </a:xfrm>
        </p:spPr>
        <p:txBody>
          <a:bodyPr/>
          <a:lstStyle>
            <a:lvl1pPr>
              <a:defRPr cap="none" baseline="0"/>
            </a:lvl1pPr>
            <a:lvl2pPr>
              <a:defRPr cap="none" baseline="0"/>
            </a:lvl2pPr>
            <a:lvl3pPr>
              <a:defRPr cap="none" baseline="0"/>
            </a:lvl3pPr>
            <a:lvl4pPr>
              <a:defRPr cap="none" baseline="0"/>
            </a:lvl4pPr>
            <a:lvl5pPr>
              <a:defRPr cap="none" baseline="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463888"/>
            <a:ext cx="7773338" cy="1197133"/>
          </a:xfrm>
        </p:spPr>
        <p:txBody>
          <a:bodyPr/>
          <a:lstStyle>
            <a:lvl1pPr>
              <a:defRPr cap="none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1778263"/>
            <a:ext cx="3655106" cy="509996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195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2288260"/>
            <a:ext cx="3829520" cy="20551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1778263"/>
            <a:ext cx="3661353" cy="509996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195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2288260"/>
            <a:ext cx="3829051" cy="20551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none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457200"/>
            <a:ext cx="2951766" cy="1517439"/>
          </a:xfrm>
        </p:spPr>
        <p:txBody>
          <a:bodyPr anchor="b"/>
          <a:lstStyle>
            <a:lvl1pPr algn="ctr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457201"/>
            <a:ext cx="4650122" cy="38861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1974639"/>
            <a:ext cx="2951767" cy="2368761"/>
          </a:xfrm>
        </p:spPr>
        <p:txBody>
          <a:bodyPr/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457200"/>
            <a:ext cx="4451227" cy="1517441"/>
          </a:xfrm>
        </p:spPr>
        <p:txBody>
          <a:bodyPr anchor="b"/>
          <a:lstStyle>
            <a:lvl1pPr algn="ctr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68602" y="457201"/>
            <a:ext cx="2441519" cy="38862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1974639"/>
            <a:ext cx="4451212" cy="2368760"/>
          </a:xfrm>
        </p:spPr>
        <p:txBody>
          <a:bodyPr/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463888"/>
            <a:ext cx="7773338" cy="1197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1775320"/>
            <a:ext cx="7773339" cy="2568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4412457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9/11/17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4412457"/>
            <a:ext cx="500466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4412457"/>
            <a:ext cx="57316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 descr="\\DROBO-FS\QuickDrops\JB\PPTX NG\Droplets\LightingOverlay.png"/>
          <p:cNvPicPr>
            <a:picLocks noChangeAspect="1" noChangeArrowheads="1"/>
          </p:cNvPicPr>
          <p:nvPr userDrawn="1"/>
        </p:nvPicPr>
        <p:blipFill>
          <a:blip r:embed="rId1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2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Macintosh HD:Users:kevinpeet:Google Drive:BEGIN:BEGIN Shared Folder with Partners:Background :20161108103731_BEGIN.jpg"/>
          <p:cNvPicPr/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2858" y="4412457"/>
            <a:ext cx="1389698" cy="6900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6664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27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Clr>
          <a:schemeClr val="tx1"/>
        </a:buClr>
        <a:buFont typeface="Arial" panose="020B0604020202020204" pitchFamily="34" charset="0"/>
        <a:buChar char="•"/>
        <a:defRPr sz="15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3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2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package" Target="../embeddings/Microsoft_Excel_Worksheet1.xlsx"/><Relationship Id="rId5" Type="http://schemas.openxmlformats.org/officeDocument/2006/relationships/image" Target="../media/image25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emf"/><Relationship Id="rId3" Type="http://schemas.openxmlformats.org/officeDocument/2006/relationships/image" Target="../media/image27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emf"/><Relationship Id="rId3" Type="http://schemas.openxmlformats.org/officeDocument/2006/relationships/image" Target="../media/image29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4" Type="http://schemas.openxmlformats.org/officeDocument/2006/relationships/image" Target="../media/image30.emf"/><Relationship Id="rId5" Type="http://schemas.openxmlformats.org/officeDocument/2006/relationships/image" Target="../media/image31.tif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4" Type="http://schemas.openxmlformats.org/officeDocument/2006/relationships/image" Target="../media/image7.tiff"/><Relationship Id="rId5" Type="http://schemas.openxmlformats.org/officeDocument/2006/relationships/image" Target="../media/image8.jpeg"/><Relationship Id="rId6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4" Type="http://schemas.openxmlformats.org/officeDocument/2006/relationships/image" Target="../media/image12.tiff"/><Relationship Id="rId5" Type="http://schemas.openxmlformats.org/officeDocument/2006/relationships/image" Target="../media/image13.tif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tiff"/><Relationship Id="rId3" Type="http://schemas.openxmlformats.org/officeDocument/2006/relationships/image" Target="../media/image15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4" Type="http://schemas.openxmlformats.org/officeDocument/2006/relationships/image" Target="../media/image18.tiff"/><Relationship Id="rId5" Type="http://schemas.openxmlformats.org/officeDocument/2006/relationships/image" Target="../media/image19.tiff"/><Relationship Id="rId6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tiff"/><Relationship Id="rId3" Type="http://schemas.openxmlformats.org/officeDocument/2006/relationships/image" Target="../media/image22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cap="none" dirty="0" smtClean="0"/>
              <a:t>It’s Not Drainage Any More </a:t>
            </a:r>
            <a:br>
              <a:rPr lang="en-US" cap="none" dirty="0" smtClean="0"/>
            </a:br>
            <a:r>
              <a:rPr lang="en-US" cap="none" dirty="0" smtClean="0"/>
              <a:t>It’s Too Valuable</a:t>
            </a:r>
            <a:endParaRPr lang="en-US" cap="non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cap="none" dirty="0" smtClean="0"/>
              <a:t>Richard Ashley, Bruce Horton, Chris </a:t>
            </a:r>
            <a:r>
              <a:rPr lang="en-US" cap="none" dirty="0" err="1" smtClean="0"/>
              <a:t>Digman</a:t>
            </a:r>
            <a:r>
              <a:rPr lang="en-US" cap="none" dirty="0" smtClean="0"/>
              <a:t>, Berry </a:t>
            </a:r>
            <a:r>
              <a:rPr lang="en-US" cap="none" dirty="0" err="1" smtClean="0"/>
              <a:t>Gersonius</a:t>
            </a:r>
            <a:r>
              <a:rPr lang="en-US" cap="none" dirty="0" smtClean="0"/>
              <a:t>, Paul Shaffer, Adam </a:t>
            </a:r>
            <a:r>
              <a:rPr lang="en-US" cap="none" dirty="0" err="1" smtClean="0"/>
              <a:t>Baylis</a:t>
            </a:r>
            <a:r>
              <a:rPr lang="en-US" cap="none" dirty="0" smtClean="0"/>
              <a:t>, </a:t>
            </a:r>
            <a:r>
              <a:rPr lang="en-US" cap="none" dirty="0" err="1" smtClean="0"/>
              <a:t>Taneha</a:t>
            </a:r>
            <a:r>
              <a:rPr lang="en-US" cap="none" dirty="0" smtClean="0"/>
              <a:t> </a:t>
            </a:r>
            <a:r>
              <a:rPr lang="en-US" cap="none" dirty="0" err="1" smtClean="0"/>
              <a:t>Bacchin</a:t>
            </a:r>
            <a:endParaRPr lang="en-US" cap="none" dirty="0"/>
          </a:p>
        </p:txBody>
      </p:sp>
    </p:spTree>
    <p:extLst>
      <p:ext uri="{BB962C8B-B14F-4D97-AF65-F5344CB8AC3E}">
        <p14:creationId xmlns:p14="http://schemas.microsoft.com/office/powerpoint/2010/main" val="45514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81" y="32088"/>
            <a:ext cx="7773338" cy="1197133"/>
          </a:xfrm>
        </p:spPr>
        <p:txBody>
          <a:bodyPr/>
          <a:lstStyle/>
          <a:p>
            <a:r>
              <a:rPr lang="en-US" dirty="0" smtClean="0"/>
              <a:t>Example case study from North of England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1377649"/>
            <a:ext cx="4381500" cy="2965751"/>
          </a:xfrm>
        </p:spPr>
        <p:txBody>
          <a:bodyPr>
            <a:noAutofit/>
          </a:bodyPr>
          <a:lstStyle/>
          <a:p>
            <a:r>
              <a:rPr lang="en-US" sz="1600" dirty="0" smtClean="0"/>
              <a:t>Project is to clean up CSO emissions to protect habitats, i.e. water quality is primary objective. These results show the retrofit SuDS value.</a:t>
            </a:r>
          </a:p>
          <a:p>
            <a:r>
              <a:rPr lang="en-US" sz="1600" dirty="0" smtClean="0"/>
              <a:t>Benefits determined using BeST show that over the lifetime amenity and flooding benefits are the largest.</a:t>
            </a:r>
          </a:p>
          <a:p>
            <a:r>
              <a:rPr lang="en-US" sz="1600" dirty="0" smtClean="0"/>
              <a:t>However, when using a scenario based analysis, the amenity value ceases after the initial phase of the project.</a:t>
            </a:r>
          </a:p>
          <a:p>
            <a:endParaRPr lang="en-US" sz="1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86703303"/>
              </p:ext>
            </p:extLst>
          </p:nvPr>
        </p:nvGraphicFramePr>
        <p:xfrm>
          <a:off x="685800" y="1774825"/>
          <a:ext cx="3829050" cy="2568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/>
          <p:nvPr/>
        </p:nvSpPr>
        <p:spPr>
          <a:xfrm>
            <a:off x="1195754" y="777485"/>
            <a:ext cx="694006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Ashley R M., </a:t>
            </a:r>
            <a:r>
              <a:rPr lang="en-US" sz="1100" dirty="0" err="1"/>
              <a:t>Gersonius</a:t>
            </a:r>
            <a:r>
              <a:rPr lang="en-US" sz="1100" dirty="0"/>
              <a:t> B., </a:t>
            </a:r>
            <a:r>
              <a:rPr lang="en-US" sz="1100" dirty="0" err="1"/>
              <a:t>Digman</a:t>
            </a:r>
            <a:r>
              <a:rPr lang="en-US" sz="1100" dirty="0"/>
              <a:t> C J., Horton B., </a:t>
            </a:r>
            <a:r>
              <a:rPr lang="en-US" sz="1100" dirty="0" err="1"/>
              <a:t>Bacchin</a:t>
            </a:r>
            <a:r>
              <a:rPr lang="en-US" sz="1100" dirty="0"/>
              <a:t> T., Smith B., Shaffer P., </a:t>
            </a:r>
            <a:r>
              <a:rPr lang="en-US" sz="1100" dirty="0" err="1"/>
              <a:t>Baylis</a:t>
            </a:r>
            <a:r>
              <a:rPr lang="en-US" sz="1100" dirty="0"/>
              <a:t> A. (in press). Demonstrating and monetizing the multiple benefits from using LID. American Society of Civil Engineers. Journal of Sustainable Water in the Built Environment. </a:t>
            </a:r>
          </a:p>
        </p:txBody>
      </p:sp>
    </p:spTree>
    <p:extLst>
      <p:ext uri="{BB962C8B-B14F-4D97-AF65-F5344CB8AC3E}">
        <p14:creationId xmlns:p14="http://schemas.microsoft.com/office/powerpoint/2010/main" val="25720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109955"/>
            <a:ext cx="7773338" cy="1197133"/>
          </a:xfrm>
        </p:spPr>
        <p:txBody>
          <a:bodyPr/>
          <a:lstStyle/>
          <a:p>
            <a:r>
              <a:rPr lang="en-US" dirty="0" smtClean="0"/>
              <a:t>The importance of health benefits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736051" y="1099045"/>
            <a:ext cx="4265073" cy="2568080"/>
          </a:xfrm>
        </p:spPr>
        <p:txBody>
          <a:bodyPr>
            <a:noAutofit/>
          </a:bodyPr>
          <a:lstStyle/>
          <a:p>
            <a:r>
              <a:rPr lang="en-US" sz="1600" dirty="0" smtClean="0"/>
              <a:t>The original scheme had some 250 new trees and 125 people would have a nicer view over green areas.</a:t>
            </a:r>
          </a:p>
          <a:p>
            <a:r>
              <a:rPr lang="en-US" sz="1600" dirty="0" smtClean="0"/>
              <a:t>By increasing the numbers of trees and giving more people green views the value of the health benefits goes from £650,000 to £3,400,000.</a:t>
            </a:r>
          </a:p>
          <a:p>
            <a:r>
              <a:rPr lang="en-US" sz="1600" dirty="0" smtClean="0"/>
              <a:t>Stormwater management provides this opportunity </a:t>
            </a:r>
            <a:r>
              <a:rPr lang="mr-IN" sz="1600" dirty="0" smtClean="0"/>
              <a:t>–</a:t>
            </a:r>
            <a:r>
              <a:rPr lang="en-US" sz="1600" dirty="0" smtClean="0"/>
              <a:t> BUT of course the new trees could be planted anyway </a:t>
            </a:r>
            <a:r>
              <a:rPr lang="mr-IN" sz="1600" dirty="0" smtClean="0"/>
              <a:t>–</a:t>
            </a:r>
            <a:r>
              <a:rPr lang="en-US" sz="1600" dirty="0" smtClean="0"/>
              <a:t> WITHOUT changes to the stormwater system.</a:t>
            </a:r>
            <a:endParaRPr lang="en-US" sz="1600" dirty="0"/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9984523"/>
              </p:ext>
            </p:extLst>
          </p:nvPr>
        </p:nvGraphicFramePr>
        <p:xfrm>
          <a:off x="685799" y="1879059"/>
          <a:ext cx="4183603" cy="25786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Worksheet" r:id="rId4" imgW="4965700" imgH="3060700" progId="Excel.Sheet.12">
                  <p:embed/>
                </p:oleObj>
              </mc:Choice>
              <mc:Fallback>
                <p:oleObj name="Worksheet" r:id="rId4" imgW="4965700" imgH="30607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5799" y="1879059"/>
                        <a:ext cx="4183603" cy="25786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Oval 2"/>
          <p:cNvSpPr/>
          <p:nvPr/>
        </p:nvSpPr>
        <p:spPr>
          <a:xfrm>
            <a:off x="3009900" y="2381250"/>
            <a:ext cx="800099" cy="17811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36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463888"/>
            <a:ext cx="7606053" cy="1197133"/>
          </a:xfrm>
        </p:spPr>
        <p:txBody>
          <a:bodyPr>
            <a:normAutofit fontScale="90000"/>
          </a:bodyPr>
          <a:lstStyle/>
          <a:p>
            <a:r>
              <a:rPr lang="en-US" dirty="0"/>
              <a:t>UK 21st Century Drainage Programme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valuing the benefits for use in costs benefit analysis of storm drainage improvements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752037" y="1775320"/>
            <a:ext cx="3829520" cy="2568080"/>
          </a:xfrm>
        </p:spPr>
        <p:txBody>
          <a:bodyPr>
            <a:noAutofit/>
          </a:bodyPr>
          <a:lstStyle/>
          <a:p>
            <a:r>
              <a:rPr lang="en-US" sz="1600" dirty="0" smtClean="0"/>
              <a:t>An on-going project to understand better how SuDS can be used to create added value </a:t>
            </a:r>
            <a:r>
              <a:rPr lang="en-US" sz="1600" dirty="0"/>
              <a:t>while at the same time addressing high frequency spilling </a:t>
            </a:r>
            <a:r>
              <a:rPr lang="en-US" sz="1600" dirty="0" smtClean="0"/>
              <a:t>CSOs</a:t>
            </a:r>
          </a:p>
          <a:p>
            <a:r>
              <a:rPr lang="en-US" sz="1600" dirty="0" smtClean="0"/>
              <a:t>Builds on current standards for managing CSOs.</a:t>
            </a:r>
          </a:p>
          <a:p>
            <a:r>
              <a:rPr lang="en-US" sz="1600" dirty="0" smtClean="0"/>
              <a:t>10 cases being studied</a:t>
            </a:r>
          </a:p>
          <a:p>
            <a:r>
              <a:rPr lang="en-US" sz="1600" dirty="0" smtClean="0"/>
              <a:t>Draft framework</a:t>
            </a:r>
            <a:endParaRPr lang="en-US" sz="1600" dirty="0"/>
          </a:p>
        </p:txBody>
      </p:sp>
      <p:pic>
        <p:nvPicPr>
          <p:cNvPr id="6" name="Content Placeholder 5"/>
          <p:cNvPicPr>
            <a:picLocks noGrp="1"/>
          </p:cNvPicPr>
          <p:nvPr>
            <p:ph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67722" y="1790271"/>
            <a:ext cx="3140446" cy="2568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068" y="2082127"/>
            <a:ext cx="1301715" cy="1840166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5931243" y="2792627"/>
            <a:ext cx="1087395" cy="753762"/>
          </a:xfrm>
          <a:prstGeom prst="ellipse">
            <a:avLst/>
          </a:prstGeom>
          <a:solidFill>
            <a:schemeClr val="bg1">
              <a:alpha val="37000"/>
            </a:schemeClr>
          </a:solidFill>
          <a:effectLst>
            <a:outerShdw blurRad="50800" dist="50800" dir="5400000" algn="ctr" rotWithShape="0">
              <a:srgbClr val="000000">
                <a:alpha val="2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94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923" y="178084"/>
            <a:ext cx="7773338" cy="1197133"/>
          </a:xfrm>
        </p:spPr>
        <p:txBody>
          <a:bodyPr/>
          <a:lstStyle/>
          <a:p>
            <a:r>
              <a:rPr lang="en-US" dirty="0" smtClean="0"/>
              <a:t>Rural small town of 5000 inhabitants</a:t>
            </a:r>
            <a:br>
              <a:rPr lang="en-US" dirty="0" smtClean="0"/>
            </a:br>
            <a:r>
              <a:rPr lang="en-US" dirty="0" smtClean="0"/>
              <a:t>improve river class by reducing overflows from PS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5181600" y="2399017"/>
            <a:ext cx="3276600" cy="194438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Variety of street based SuDS</a:t>
            </a:r>
          </a:p>
          <a:p>
            <a:r>
              <a:rPr lang="en-US" dirty="0"/>
              <a:t>Costs £1.5m</a:t>
            </a:r>
          </a:p>
          <a:p>
            <a:r>
              <a:rPr lang="en-US" dirty="0" smtClean="0"/>
              <a:t>Benefits: £3.4m after confidence scores</a:t>
            </a:r>
          </a:p>
          <a:p>
            <a:r>
              <a:rPr lang="en-US" dirty="0" smtClean="0"/>
              <a:t>BUT health benefits alone provide £2.4m</a:t>
            </a:r>
          </a:p>
        </p:txBody>
      </p:sp>
      <p:pic>
        <p:nvPicPr>
          <p:cNvPr id="5" name="Content Placeholder 4"/>
          <p:cNvPicPr>
            <a:picLocks noGrp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923" y="1457325"/>
            <a:ext cx="4256752" cy="2886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0346" y="1548550"/>
            <a:ext cx="1345779" cy="8504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23925" y="4419600"/>
            <a:ext cx="189000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Before </a:t>
            </a:r>
            <a:r>
              <a:rPr lang="en-US" smtClean="0"/>
              <a:t>confidence scores</a:t>
            </a: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891299" y="4419600"/>
            <a:ext cx="17844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After confidence scores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3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benefits, in what way and who should pay for this?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4859" y="1574114"/>
            <a:ext cx="5797532" cy="2568080"/>
          </a:xfrm>
        </p:spPr>
        <p:txBody>
          <a:bodyPr>
            <a:noAutofit/>
          </a:bodyPr>
          <a:lstStyle/>
          <a:p>
            <a:endParaRPr lang="en-US" sz="1800" dirty="0" smtClean="0"/>
          </a:p>
          <a:p>
            <a:r>
              <a:rPr lang="en-US" sz="1800" dirty="0" smtClean="0"/>
              <a:t>We need to consider the here and now </a:t>
            </a:r>
            <a:r>
              <a:rPr lang="mr-IN" sz="1800" dirty="0" smtClean="0"/>
              <a:t>–</a:t>
            </a:r>
            <a:r>
              <a:rPr lang="en-US" sz="1800" dirty="0" smtClean="0"/>
              <a:t> liveability</a:t>
            </a:r>
          </a:p>
          <a:p>
            <a:r>
              <a:rPr lang="en-US" sz="1800" dirty="0" smtClean="0"/>
              <a:t>AND the future</a:t>
            </a:r>
          </a:p>
          <a:p>
            <a:pPr lvl="1"/>
            <a:r>
              <a:rPr lang="en-US" sz="1600" dirty="0" smtClean="0"/>
              <a:t>SuDS/BGI are more flexible and therefore more adaptable and more resilient</a:t>
            </a:r>
          </a:p>
          <a:p>
            <a:pPr lvl="1"/>
            <a:r>
              <a:rPr lang="en-US" sz="1600" dirty="0" smtClean="0"/>
              <a:t>Need to use scenario analysis to look at robustness of options</a:t>
            </a:r>
          </a:p>
          <a:p>
            <a:r>
              <a:rPr lang="en-US" sz="1800" dirty="0" smtClean="0"/>
              <a:t>Today’s beneficiaries will not be the same as tomorrow’s</a:t>
            </a:r>
          </a:p>
          <a:p>
            <a:r>
              <a:rPr lang="en-US" sz="1800" dirty="0" smtClean="0"/>
              <a:t>Tomorrow’s SuDS operators will not be the same as today’s</a:t>
            </a:r>
            <a:endParaRPr lang="en-US" sz="18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4826615"/>
              </p:ext>
            </p:extLst>
          </p:nvPr>
        </p:nvGraphicFramePr>
        <p:xfrm>
          <a:off x="1471011" y="1445121"/>
          <a:ext cx="620150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Document" r:id="rId3" imgW="5943600" imgH="431800" progId="Word.Document.12">
                  <p:embed/>
                </p:oleObj>
              </mc:Choice>
              <mc:Fallback>
                <p:oleObj name="Document" r:id="rId3" imgW="5943600" imgH="431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1011" y="1445121"/>
                        <a:ext cx="6201507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5750" y="2239233"/>
            <a:ext cx="2233535" cy="131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43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9607" y="168612"/>
            <a:ext cx="7773338" cy="1197133"/>
          </a:xfrm>
        </p:spPr>
        <p:txBody>
          <a:bodyPr/>
          <a:lstStyle/>
          <a:p>
            <a:r>
              <a:rPr lang="en-US" dirty="0" smtClean="0"/>
              <a:t>Summary and 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76249" y="1166453"/>
            <a:ext cx="5772151" cy="2568080"/>
          </a:xfrm>
        </p:spPr>
        <p:txBody>
          <a:bodyPr>
            <a:noAutofit/>
          </a:bodyPr>
          <a:lstStyle/>
          <a:p>
            <a:r>
              <a:rPr lang="en-US" sz="1800" dirty="0" smtClean="0"/>
              <a:t>‘Drainage’ is too valuable to </a:t>
            </a:r>
            <a:r>
              <a:rPr lang="en-US" sz="1800" dirty="0" smtClean="0"/>
              <a:t>‘drain away’</a:t>
            </a:r>
            <a:endParaRPr lang="en-US" sz="1800" dirty="0" smtClean="0"/>
          </a:p>
          <a:p>
            <a:r>
              <a:rPr lang="en-US" sz="1800" dirty="0" smtClean="0"/>
              <a:t>But the nature [of drainage] has changed </a:t>
            </a:r>
            <a:r>
              <a:rPr lang="mr-IN" sz="1800" dirty="0" smtClean="0"/>
              <a:t>–</a:t>
            </a:r>
            <a:r>
              <a:rPr lang="en-US" sz="1800" dirty="0" smtClean="0"/>
              <a:t> at least back to what drainage used to be in the </a:t>
            </a:r>
            <a:r>
              <a:rPr lang="en-US" sz="1800" dirty="0" smtClean="0"/>
              <a:t>past </a:t>
            </a:r>
            <a:r>
              <a:rPr lang="mr-IN" sz="1800" dirty="0" smtClean="0"/>
              <a:t>–</a:t>
            </a:r>
            <a:r>
              <a:rPr lang="en-US" sz="1800" dirty="0" smtClean="0"/>
              <a:t> a resource</a:t>
            </a:r>
            <a:endParaRPr lang="en-US" sz="1800" dirty="0" smtClean="0"/>
          </a:p>
          <a:p>
            <a:r>
              <a:rPr lang="en-US" sz="1800" dirty="0" smtClean="0"/>
              <a:t>Engineers are no longer the professionals at the centre of managing ‘wastewater’</a:t>
            </a:r>
          </a:p>
          <a:p>
            <a:r>
              <a:rPr lang="en-US" sz="1800" dirty="0" smtClean="0"/>
              <a:t>Wastewater </a:t>
            </a:r>
            <a:r>
              <a:rPr lang="en-US" sz="1800" dirty="0" smtClean="0"/>
              <a:t>is opportunity water</a:t>
            </a:r>
          </a:p>
          <a:p>
            <a:r>
              <a:rPr lang="en-US" sz="1800" dirty="0"/>
              <a:t>Land use is at the heart of the process</a:t>
            </a:r>
          </a:p>
          <a:p>
            <a:r>
              <a:rPr lang="en-US" sz="1800" dirty="0" smtClean="0">
                <a:solidFill>
                  <a:srgbClr val="FF0000"/>
                </a:solidFill>
              </a:rPr>
              <a:t>Should </a:t>
            </a:r>
            <a:r>
              <a:rPr lang="en-US" sz="1800" dirty="0" smtClean="0">
                <a:solidFill>
                  <a:srgbClr val="FF0000"/>
                </a:solidFill>
              </a:rPr>
              <a:t>we ban the use of the word ‘drainage’ as being too negative?</a:t>
            </a:r>
            <a:endParaRPr lang="en-US" sz="18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1562100"/>
            <a:ext cx="25527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2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993" y="136905"/>
            <a:ext cx="7773338" cy="1197133"/>
          </a:xfrm>
        </p:spPr>
        <p:txBody>
          <a:bodyPr/>
          <a:lstStyle/>
          <a:p>
            <a:r>
              <a:rPr lang="en-US" dirty="0" smtClean="0"/>
              <a:t>What do we mean by drainage?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37953" y="1285704"/>
            <a:ext cx="3912016" cy="3540324"/>
          </a:xfrm>
        </p:spPr>
        <p:txBody>
          <a:bodyPr>
            <a:noAutofit/>
          </a:bodyPr>
          <a:lstStyle/>
          <a:p>
            <a:r>
              <a:rPr lang="en-US" sz="1600" dirty="0"/>
              <a:t>to manage water or wastewater to ‘flow away’ from something or </a:t>
            </a:r>
            <a:r>
              <a:rPr lang="en-US" sz="1600" dirty="0" smtClean="0"/>
              <a:t>somewhere</a:t>
            </a:r>
          </a:p>
          <a:p>
            <a:r>
              <a:rPr lang="en-US" sz="1600" dirty="0"/>
              <a:t>the term should be seen as having a degree of fluidity (excuse the pun)</a:t>
            </a:r>
            <a:endParaRPr lang="en-US" sz="1600" dirty="0" smtClean="0"/>
          </a:p>
          <a:p>
            <a:r>
              <a:rPr lang="en-US" sz="1600" dirty="0" smtClean="0"/>
              <a:t>“wastewater </a:t>
            </a:r>
            <a:r>
              <a:rPr lang="en-US" sz="1600" dirty="0"/>
              <a:t>constitutes a valuable resource that, if sustainably managed, is set to become a central pillar of the circular economy” (UN, 2017</a:t>
            </a:r>
            <a:r>
              <a:rPr lang="en-US" sz="1600" dirty="0" smtClean="0"/>
              <a:t>)</a:t>
            </a:r>
          </a:p>
          <a:p>
            <a:r>
              <a:rPr lang="en-US" sz="1600" dirty="0" smtClean="0"/>
              <a:t> all systems interact, especially in urban areas</a:t>
            </a:r>
            <a:endParaRPr lang="en-US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1421" y="1379487"/>
            <a:ext cx="1585354" cy="11902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5396" y="2162859"/>
            <a:ext cx="1804653" cy="11902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1422" y="3213760"/>
            <a:ext cx="1585354" cy="10537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5583" y="1775319"/>
            <a:ext cx="1305337" cy="19653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7539" y="3438657"/>
            <a:ext cx="1963882" cy="147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95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 have moved towards water sensitivity, where land use planning interacts fully with urban water management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367" y="1661020"/>
            <a:ext cx="4425869" cy="314917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189" y="1661021"/>
            <a:ext cx="2930237" cy="9521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1035" y="2613163"/>
            <a:ext cx="3327635" cy="18205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8481" y="1307334"/>
            <a:ext cx="1273285" cy="1659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34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 forms and occurrences of water are </a:t>
            </a:r>
            <a:r>
              <a:rPr lang="en-US" dirty="0" smtClean="0">
                <a:solidFill>
                  <a:srgbClr val="FF0000"/>
                </a:solidFill>
              </a:rPr>
              <a:t>opportunities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05" y="1525926"/>
            <a:ext cx="3871154" cy="273759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9369" y="1661021"/>
            <a:ext cx="4678658" cy="2602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24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Of course what was historically seen as conveyed in and by ‘drainage’ has always been a resource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922" y="1661020"/>
            <a:ext cx="2645276" cy="15229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1155" y="1523701"/>
            <a:ext cx="3377516" cy="1140180"/>
          </a:xfrm>
          <a:prstGeom prst="rect">
            <a:avLst/>
          </a:prstGeom>
          <a:effectLst>
            <a:innerShdw blurRad="63500" dist="101600" dir="2700000">
              <a:prstClr val="black">
                <a:alpha val="50000"/>
              </a:prstClr>
            </a:inn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922" y="3183949"/>
            <a:ext cx="2645276" cy="12491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1155" y="2720834"/>
            <a:ext cx="2685553" cy="2016269"/>
          </a:xfrm>
          <a:prstGeom prst="rect">
            <a:avLst/>
          </a:prstGeom>
          <a:effectLst>
            <a:innerShdw blurRad="63500" dist="101600" dir="2700000">
              <a:prstClr val="black">
                <a:alpha val="50000"/>
              </a:prstClr>
            </a:inn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1198" y="2008343"/>
            <a:ext cx="1900094" cy="2624234"/>
          </a:xfrm>
          <a:prstGeom prst="rect">
            <a:avLst/>
          </a:prstGeom>
          <a:effectLst>
            <a:innerShdw blurRad="63500" dist="101600" dir="27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52336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139999"/>
            <a:ext cx="7773338" cy="1197133"/>
          </a:xfrm>
        </p:spPr>
        <p:txBody>
          <a:bodyPr/>
          <a:lstStyle/>
          <a:p>
            <a:r>
              <a:rPr lang="en-US" dirty="0" smtClean="0"/>
              <a:t>From problem-centred to opportunity-centred thinking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51980" y="1188335"/>
            <a:ext cx="5310553" cy="2846107"/>
          </a:xfrm>
        </p:spPr>
        <p:txBody>
          <a:bodyPr>
            <a:noAutofit/>
          </a:bodyPr>
          <a:lstStyle/>
          <a:p>
            <a:r>
              <a:rPr lang="en-US" sz="1800" dirty="0" smtClean="0"/>
              <a:t>Engineers historically solved problems</a:t>
            </a:r>
          </a:p>
          <a:p>
            <a:r>
              <a:rPr lang="en-US" sz="1800" dirty="0" smtClean="0"/>
              <a:t>Drainage ‘owned’ by engineers</a:t>
            </a:r>
          </a:p>
          <a:p>
            <a:r>
              <a:rPr lang="en-US" sz="1800" dirty="0" smtClean="0"/>
              <a:t>Current ideas mean engineers are not the main interested parties or professionals</a:t>
            </a:r>
          </a:p>
          <a:p>
            <a:pPr lvl="1"/>
            <a:r>
              <a:rPr lang="en-US" sz="1600" dirty="0" smtClean="0"/>
              <a:t>Planners</a:t>
            </a:r>
          </a:p>
          <a:p>
            <a:pPr lvl="1"/>
            <a:r>
              <a:rPr lang="en-US" sz="1600" dirty="0" smtClean="0"/>
              <a:t>Landscape architects</a:t>
            </a:r>
          </a:p>
          <a:p>
            <a:pPr lvl="1"/>
            <a:r>
              <a:rPr lang="en-US" sz="1600" dirty="0" smtClean="0"/>
              <a:t>Health professionals (ironically)</a:t>
            </a:r>
          </a:p>
          <a:p>
            <a:pPr lvl="1"/>
            <a:r>
              <a:rPr lang="en-US" sz="1600" dirty="0" smtClean="0"/>
              <a:t>Ecologists </a:t>
            </a:r>
          </a:p>
          <a:p>
            <a:pPr lvl="1"/>
            <a:r>
              <a:rPr lang="en-US" sz="1600" dirty="0" smtClean="0"/>
              <a:t>Economists </a:t>
            </a:r>
            <a:endParaRPr lang="en-US" sz="1600" dirty="0"/>
          </a:p>
          <a:p>
            <a:pPr lvl="1"/>
            <a:r>
              <a:rPr lang="en-US" sz="1600" dirty="0" smtClean="0"/>
              <a:t>artists</a:t>
            </a:r>
            <a:endParaRPr lang="en-US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2482" y="1423555"/>
            <a:ext cx="2933066" cy="1757795"/>
          </a:xfrm>
          <a:prstGeom prst="rect">
            <a:avLst/>
          </a:prstGeom>
          <a:effectLst>
            <a:innerShdw blurRad="63500" dist="101600" dir="2700000">
              <a:prstClr val="black">
                <a:alpha val="50000"/>
              </a:prstClr>
            </a:inn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9795" y="3267773"/>
            <a:ext cx="2918441" cy="1476321"/>
          </a:xfrm>
          <a:prstGeom prst="rect">
            <a:avLst/>
          </a:prstGeom>
          <a:effectLst>
            <a:innerShdw blurRad="63500" dist="101600" dir="27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176489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48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862" y="93185"/>
            <a:ext cx="7773338" cy="1197133"/>
          </a:xfrm>
        </p:spPr>
        <p:txBody>
          <a:bodyPr/>
          <a:lstStyle/>
          <a:p>
            <a:r>
              <a:rPr lang="en-US" dirty="0" smtClean="0"/>
              <a:t>Benefits of SuDS tool (B£ST)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087" y="963744"/>
            <a:ext cx="2895113" cy="3953065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Developed in UK under auspices of CIRIA (Construction Industry Research and Information Association)</a:t>
            </a:r>
          </a:p>
          <a:p>
            <a:r>
              <a:rPr lang="en-US" sz="2000" dirty="0" smtClean="0"/>
              <a:t>By MWH (</a:t>
            </a:r>
            <a:r>
              <a:rPr lang="en-US" sz="2000" dirty="0" err="1" smtClean="0"/>
              <a:t>Stantec</a:t>
            </a:r>
            <a:r>
              <a:rPr lang="en-US" sz="2000" dirty="0" smtClean="0"/>
              <a:t>), </a:t>
            </a:r>
            <a:r>
              <a:rPr lang="en-US" sz="2000" dirty="0" err="1" smtClean="0"/>
              <a:t>EcoFutures</a:t>
            </a:r>
            <a:r>
              <a:rPr lang="en-US" sz="2000" dirty="0" smtClean="0"/>
              <a:t> Ltd and IHE Delft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3693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Assessing multiple benefits from stormwater management/SuDS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332" y="1527670"/>
            <a:ext cx="7772870" cy="2568080"/>
          </a:xfrm>
        </p:spPr>
        <p:txBody>
          <a:bodyPr>
            <a:noAutofit/>
          </a:bodyPr>
          <a:lstStyle/>
          <a:p>
            <a:r>
              <a:rPr lang="en-US" sz="1800" dirty="0" smtClean="0"/>
              <a:t>BeST is </a:t>
            </a:r>
            <a:r>
              <a:rPr lang="en-US" sz="1800" dirty="0"/>
              <a:t>being used as part of the INTERREG North Sea Region project BEGIN  [http://</a:t>
            </a:r>
            <a:r>
              <a:rPr lang="en-US" sz="1800" dirty="0" err="1"/>
              <a:t>northsearegion.eu</a:t>
            </a:r>
            <a:r>
              <a:rPr lang="en-US" sz="1800" dirty="0"/>
              <a:t>/begin/], together with the equivalent Dutch tool, TEEB in ten cities around North Sea area. </a:t>
            </a:r>
            <a:endParaRPr lang="en-US" sz="1800" dirty="0" smtClean="0"/>
          </a:p>
          <a:p>
            <a:pPr lvl="1"/>
            <a:r>
              <a:rPr lang="en-US" sz="1600" dirty="0" smtClean="0"/>
              <a:t>Bradford, Hamburg, Bergen, Dordrecht, Enfield, Kent, Aberdeen, Gothenburg, Ghent, Antwerp</a:t>
            </a:r>
          </a:p>
          <a:p>
            <a:r>
              <a:rPr lang="en-US" sz="1800" dirty="0" smtClean="0"/>
              <a:t>Application </a:t>
            </a:r>
            <a:r>
              <a:rPr lang="en-US" sz="1800" dirty="0"/>
              <a:t>of the tools in the UK and Netherlands has revealed that many of the more substantial benefits from SuDS/BGI are not those related to flood, drought or water quality, but accrue to amenity and human health, especially for distributed interventions across a catchment. </a:t>
            </a:r>
          </a:p>
        </p:txBody>
      </p:sp>
    </p:spTree>
    <p:extLst>
      <p:ext uri="{BB962C8B-B14F-4D97-AF65-F5344CB8AC3E}">
        <p14:creationId xmlns:p14="http://schemas.microsoft.com/office/powerpoint/2010/main" val="198179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177</TotalTime>
  <Words>756</Words>
  <Application>Microsoft Macintosh PowerPoint</Application>
  <PresentationFormat>On-screen Show (16:9)</PresentationFormat>
  <Paragraphs>66</Paragraphs>
  <Slides>15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Calibri</vt:lpstr>
      <vt:lpstr>Mangal</vt:lpstr>
      <vt:lpstr>Tw Cen MT</vt:lpstr>
      <vt:lpstr>Arial</vt:lpstr>
      <vt:lpstr>Droplet</vt:lpstr>
      <vt:lpstr>Worksheet</vt:lpstr>
      <vt:lpstr>Document</vt:lpstr>
      <vt:lpstr>It’s Not Drainage Any More  It’s Too Valuable</vt:lpstr>
      <vt:lpstr>What do we mean by drainage?</vt:lpstr>
      <vt:lpstr>We have moved towards water sensitivity, where land use planning interacts fully with urban water management</vt:lpstr>
      <vt:lpstr>All forms and occurrences of water are opportunities</vt:lpstr>
      <vt:lpstr>Of course what was historically seen as conveyed in and by ‘drainage’ has always been a resource</vt:lpstr>
      <vt:lpstr>From problem-centred to opportunity-centred thinking</vt:lpstr>
      <vt:lpstr>PowerPoint Presentation</vt:lpstr>
      <vt:lpstr>Benefits of SuDS tool (B£ST)</vt:lpstr>
      <vt:lpstr>Assessing multiple benefits from stormwater management/SuDS</vt:lpstr>
      <vt:lpstr>Example case study from North of England</vt:lpstr>
      <vt:lpstr>The importance of health benefits</vt:lpstr>
      <vt:lpstr>UK 21st Century Drainage Programme valuing the benefits for use in costs benefit analysis of storm drainage improvements</vt:lpstr>
      <vt:lpstr>Rural small town of 5000 inhabitants improve river class by reducing overflows from PS</vt:lpstr>
      <vt:lpstr>Who benefits, in what way and who should pay for this?</vt:lpstr>
      <vt:lpstr>Summary and conclusions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richard ashley</dc:creator>
  <cp:lastModifiedBy>richard ashley</cp:lastModifiedBy>
  <cp:revision>57</cp:revision>
  <dcterms:created xsi:type="dcterms:W3CDTF">2017-09-04T10:12:30Z</dcterms:created>
  <dcterms:modified xsi:type="dcterms:W3CDTF">2017-09-11T15:24:46Z</dcterms:modified>
</cp:coreProperties>
</file>