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tiff" ContentType="image/tif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8" r:id="rId2"/>
    <p:sldId id="307" r:id="rId3"/>
    <p:sldId id="302" r:id="rId4"/>
    <p:sldId id="306" r:id="rId5"/>
    <p:sldId id="309" r:id="rId6"/>
    <p:sldId id="298" r:id="rId7"/>
    <p:sldId id="262" r:id="rId8"/>
    <p:sldId id="272" r:id="rId9"/>
    <p:sldId id="277" r:id="rId10"/>
    <p:sldId id="280" r:id="rId11"/>
    <p:sldId id="289" r:id="rId12"/>
    <p:sldId id="290" r:id="rId13"/>
    <p:sldId id="292" r:id="rId14"/>
    <p:sldId id="293" r:id="rId15"/>
    <p:sldId id="281" r:id="rId16"/>
    <p:sldId id="287" r:id="rId17"/>
    <p:sldId id="274" r:id="rId18"/>
    <p:sldId id="310" r:id="rId19"/>
  </p:sldIdLst>
  <p:sldSz cx="9144000" cy="6858000" type="screen4x3"/>
  <p:notesSz cx="6858000" cy="9144000"/>
  <p:defaultTextStyle>
    <a:defPPr>
      <a:defRPr lang="en-GB"/>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81BD"/>
    <a:srgbClr val="89A4A7"/>
    <a:srgbClr val="4BA5AF"/>
    <a:srgbClr val="CAD9EC"/>
    <a:srgbClr val="EAC5C4"/>
    <a:srgbClr val="953735"/>
    <a:srgbClr val="F7E3E1"/>
    <a:srgbClr val="9BBB59"/>
    <a:srgbClr val="D2E1B5"/>
    <a:srgbClr val="B3C9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120" autoAdjust="0"/>
    <p:restoredTop sz="84491" autoAdjust="0"/>
  </p:normalViewPr>
  <p:slideViewPr>
    <p:cSldViewPr>
      <p:cViewPr varScale="1">
        <p:scale>
          <a:sx n="65" d="100"/>
          <a:sy n="65" d="100"/>
        </p:scale>
        <p:origin x="-1248" y="-1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image" Target="../media/image10.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image" Target="../media/image1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Arial" charset="0"/>
              </a:defRPr>
            </a:lvl1pPr>
          </a:lstStyle>
          <a:p>
            <a:pPr>
              <a:defRPr/>
            </a:pPr>
            <a:endParaRPr lang="en-GB"/>
          </a:p>
        </p:txBody>
      </p:sp>
      <p:sp>
        <p:nvSpPr>
          <p:cNvPr id="2048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Arial" charset="0"/>
              </a:defRPr>
            </a:lvl1pPr>
          </a:lstStyle>
          <a:p>
            <a:pPr>
              <a:defRPr/>
            </a:pPr>
            <a:fld id="{A72EC871-917B-4323-BD37-6E073430350C}" type="datetimeFigureOut">
              <a:rPr lang="en-GB"/>
              <a:pPr>
                <a:defRPr/>
              </a:pPr>
              <a:t>25/09/2018</a:t>
            </a:fld>
            <a:endParaRPr lang="en-GB"/>
          </a:p>
        </p:txBody>
      </p:sp>
      <p:sp>
        <p:nvSpPr>
          <p:cNvPr id="3174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048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048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Arial" charset="0"/>
              </a:defRPr>
            </a:lvl1pPr>
          </a:lstStyle>
          <a:p>
            <a:pPr>
              <a:defRPr/>
            </a:pPr>
            <a:endParaRPr lang="en-GB"/>
          </a:p>
        </p:txBody>
      </p:sp>
      <p:sp>
        <p:nvSpPr>
          <p:cNvPr id="2048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atin typeface="Arial" charset="0"/>
              </a:defRPr>
            </a:lvl1pPr>
          </a:lstStyle>
          <a:p>
            <a:pPr>
              <a:defRPr/>
            </a:pPr>
            <a:fld id="{7D33B39A-C9FC-4DAA-B429-B7B97BF8E02C}" type="slidenum">
              <a:rPr lang="en-GB"/>
              <a:pPr>
                <a:defRPr/>
              </a:pPr>
              <a:t>‹nr.›</a:t>
            </a:fld>
            <a:endParaRPr lang="en-GB"/>
          </a:p>
        </p:txBody>
      </p:sp>
    </p:spTree>
    <p:extLst>
      <p:ext uri="{BB962C8B-B14F-4D97-AF65-F5344CB8AC3E}">
        <p14:creationId xmlns:p14="http://schemas.microsoft.com/office/powerpoint/2010/main" val="175710701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p:spPr>
        <p:txBody>
          <a:bodyPr/>
          <a:lstStyle/>
          <a:p>
            <a:pPr eaLnBrk="1" hangingPunct="1">
              <a:spcBef>
                <a:spcPct val="0"/>
              </a:spcBef>
            </a:pPr>
            <a:endParaRPr lang="en-US" dirty="0"/>
          </a:p>
        </p:txBody>
      </p:sp>
      <p:sp>
        <p:nvSpPr>
          <p:cNvPr id="32772"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09DBEBAC-30AC-4084-A6B2-EAD7C08C8321}" type="slidenum">
              <a:rPr lang="en-GB" sz="1200"/>
              <a:pPr algn="r"/>
              <a:t>1</a:t>
            </a:fld>
            <a:endParaRPr lang="en-GB"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180D502-B5C9-474C-BCAA-5211C082EAE5}" type="slidenum">
              <a:rPr lang="en-GB"/>
              <a:pPr/>
              <a:t>3</a:t>
            </a:fld>
            <a:endParaRPr lang="en-GB"/>
          </a:p>
        </p:txBody>
      </p:sp>
      <p:sp>
        <p:nvSpPr>
          <p:cNvPr id="338946" name="Rectangle 2"/>
          <p:cNvSpPr>
            <a:spLocks noGrp="1" noRot="1" noChangeAspect="1" noChangeArrowheads="1" noTextEdit="1"/>
          </p:cNvSpPr>
          <p:nvPr>
            <p:ph type="sldImg"/>
          </p:nvPr>
        </p:nvSpPr>
        <p:spPr>
          <a:xfrm>
            <a:off x="917575" y="744538"/>
            <a:ext cx="4962525" cy="3722687"/>
          </a:xfrm>
          <a:ln/>
        </p:spPr>
      </p:sp>
      <p:sp>
        <p:nvSpPr>
          <p:cNvPr id="338947" name="Rectangle 3"/>
          <p:cNvSpPr>
            <a:spLocks noGrp="1" noChangeArrowheads="1"/>
          </p:cNvSpPr>
          <p:nvPr>
            <p:ph type="body" idx="1"/>
          </p:nvPr>
        </p:nvSpPr>
        <p:spPr/>
        <p:txBody>
          <a:bodyPr/>
          <a:lstStyle/>
          <a:p>
            <a:pPr lvl="1"/>
            <a:r>
              <a:rPr lang="en-GB" dirty="0"/>
              <a:t>Money and time are limited - driving the need to</a:t>
            </a:r>
          </a:p>
          <a:p>
            <a:pPr lvl="1"/>
            <a:endParaRPr lang="en-GB" dirty="0"/>
          </a:p>
          <a:p>
            <a:r>
              <a:rPr lang="en-GB" dirty="0"/>
              <a:t>Multiple rivers and drainage networks</a:t>
            </a:r>
          </a:p>
          <a:p>
            <a:r>
              <a:rPr lang="en-GB" dirty="0"/>
              <a:t>Multiple driving sources – waves, surge, flow</a:t>
            </a:r>
          </a:p>
          <a:p>
            <a:r>
              <a:rPr lang="en-GB" dirty="0"/>
              <a:t>Over 7000 individual defences, gates and barriers</a:t>
            </a:r>
          </a:p>
          <a:p>
            <a:endParaRPr lang="en-GB" dirty="0"/>
          </a:p>
        </p:txBody>
      </p:sp>
    </p:spTree>
    <p:extLst>
      <p:ext uri="{BB962C8B-B14F-4D97-AF65-F5344CB8AC3E}">
        <p14:creationId xmlns:p14="http://schemas.microsoft.com/office/powerpoint/2010/main" val="3157594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B6E691A-C34D-447E-8BD3-7D38295B3857}" type="slidenum">
              <a:rPr lang="en-GB" smtClean="0"/>
              <a:pPr/>
              <a:t>4</a:t>
            </a:fld>
            <a:endParaRPr lang="en-GB" dirty="0"/>
          </a:p>
        </p:txBody>
      </p:sp>
    </p:spTree>
    <p:extLst>
      <p:ext uri="{BB962C8B-B14F-4D97-AF65-F5344CB8AC3E}">
        <p14:creationId xmlns:p14="http://schemas.microsoft.com/office/powerpoint/2010/main" val="7344567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B6E691A-C34D-447E-8BD3-7D38295B3857}" type="slidenum">
              <a:rPr lang="en-GB" smtClean="0"/>
              <a:pPr/>
              <a:t>5</a:t>
            </a:fld>
            <a:endParaRPr lang="en-GB" dirty="0"/>
          </a:p>
        </p:txBody>
      </p:sp>
    </p:spTree>
    <p:extLst>
      <p:ext uri="{BB962C8B-B14F-4D97-AF65-F5344CB8AC3E}">
        <p14:creationId xmlns:p14="http://schemas.microsoft.com/office/powerpoint/2010/main" val="1510403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fld id="{E18E34F9-FFAB-414E-9AF3-656D2B97836F}" type="slidenum">
              <a:rPr lang="en-US"/>
              <a:pPr/>
              <a:t>6</a:t>
            </a:fld>
            <a:endParaRPr lang="en-US"/>
          </a:p>
        </p:txBody>
      </p:sp>
      <p:sp>
        <p:nvSpPr>
          <p:cNvPr id="15363" name="Rectangle 2"/>
          <p:cNvSpPr>
            <a:spLocks noGrp="1" noRot="1" noChangeAspect="1" noChangeArrowheads="1" noTextEdit="1"/>
          </p:cNvSpPr>
          <p:nvPr>
            <p:ph type="sldImg"/>
          </p:nvPr>
        </p:nvSpPr>
        <p:spPr>
          <a:xfrm>
            <a:off x="917575" y="744538"/>
            <a:ext cx="4962525" cy="3722687"/>
          </a:xfrm>
          <a:ln/>
        </p:spPr>
      </p:sp>
      <p:sp>
        <p:nvSpPr>
          <p:cNvPr id="15364" name="Rectangle 3"/>
          <p:cNvSpPr>
            <a:spLocks noGrp="1" noChangeArrowheads="1"/>
          </p:cNvSpPr>
          <p:nvPr>
            <p:ph type="body" idx="1"/>
          </p:nvPr>
        </p:nvSpPr>
        <p:spPr>
          <a:noFill/>
          <a:ln/>
        </p:spPr>
        <p:txBody>
          <a:bodyPr/>
          <a:lstStyle/>
          <a:p>
            <a:pPr eaLnBrk="1" hangingPunct="1">
              <a:spcBef>
                <a:spcPct val="0"/>
              </a:spcBef>
            </a:pPr>
            <a:r>
              <a:rPr lang="en-US" sz="1000" dirty="0"/>
              <a:t>[Click] For the purpose of this model, RISK is an index of possible life and property loss that was caused by flooding from a tropical storm or hurricane</a:t>
            </a:r>
          </a:p>
          <a:p>
            <a:pPr eaLnBrk="1" hangingPunct="1">
              <a:spcBef>
                <a:spcPct val="0"/>
              </a:spcBef>
            </a:pPr>
            <a:r>
              <a:rPr lang="en-US" sz="1000" dirty="0"/>
              <a:t>[Click] RISK equals the odds of a tropical storm or hurricane hitting the New Orleans area</a:t>
            </a:r>
          </a:p>
          <a:p>
            <a:pPr eaLnBrk="1" hangingPunct="1">
              <a:spcBef>
                <a:spcPct val="0"/>
              </a:spcBef>
            </a:pPr>
            <a:r>
              <a:rPr lang="en-US" sz="1000" dirty="0"/>
              <a:t>[Click] TIMES the </a:t>
            </a:r>
            <a:r>
              <a:rPr lang="en-US" sz="900" dirty="0"/>
              <a:t>strength</a:t>
            </a:r>
            <a:r>
              <a:rPr lang="en-US" sz="1000" dirty="0"/>
              <a:t> and reliability of the protection system against that storm’s surge</a:t>
            </a:r>
          </a:p>
          <a:p>
            <a:pPr eaLnBrk="1" hangingPunct="1">
              <a:spcBef>
                <a:spcPct val="0"/>
              </a:spcBef>
            </a:pPr>
            <a:r>
              <a:rPr lang="en-US" sz="1000" dirty="0"/>
              <a:t>[Click] TIMES the potential loss of life and property in the event of overtopping, breaching, rainfall, etc.</a:t>
            </a:r>
          </a:p>
          <a:p>
            <a:pPr eaLnBrk="1" hangingPunct="1">
              <a:spcBef>
                <a:spcPct val="0"/>
              </a:spcBef>
            </a:pPr>
            <a:r>
              <a:rPr lang="en-US" sz="1000" dirty="0"/>
              <a:t>The risk and reliability model analyzes the protection system against possible hazards to understand and quantify risk so that it can be managed.</a:t>
            </a:r>
          </a:p>
          <a:p>
            <a:pPr eaLnBrk="1" hangingPunct="1">
              <a:spcBef>
                <a:spcPct val="0"/>
              </a:spcBef>
              <a:buFontTx/>
              <a:buChar char="-"/>
            </a:pPr>
            <a:r>
              <a:rPr lang="en-US" sz="1000" dirty="0"/>
              <a:t>Now…let’s look at each of these a little more closely…[Click] CHANCE of HAZARD: While figuring out that not all hurricanes are the same, the scientists also realized that the old way of looking at past hurricanes to build a levee system was not the right way to do things.</a:t>
            </a:r>
          </a:p>
          <a:p>
            <a:pPr eaLnBrk="1" hangingPunct="1">
              <a:spcBef>
                <a:spcPct val="0"/>
              </a:spcBef>
              <a:buFontTx/>
              <a:buChar char="-"/>
            </a:pPr>
            <a:r>
              <a:rPr lang="en-US" sz="1000" dirty="0"/>
              <a:t>Using all of the information they knew about hurricanes they used computers to create additional storms that we could possibly see here in the future - they modeled 152 storms from small hurricanes to extremely large ones. They modeled hurricanes that ranged from ones most people would consider common annual events, to ones of biblical proportions, as well as their likelihood of hitting the New Orleans area.</a:t>
            </a:r>
          </a:p>
          <a:p>
            <a:pPr eaLnBrk="1" hangingPunct="1">
              <a:spcBef>
                <a:spcPct val="0"/>
              </a:spcBef>
              <a:buFontTx/>
              <a:buChar char="-"/>
            </a:pPr>
            <a:r>
              <a:rPr lang="en-US" sz="1000" dirty="0"/>
              <a:t>To put this in perspective, This is more than twice the number (68) of hurricanes that made landfall along the Louisiana, Mississippi and Alabama coastlines since 1851. As a reference, there have been 279 hurricanes in the continental United States from 1851 – 2006.</a:t>
            </a:r>
          </a:p>
          <a:p>
            <a:pPr eaLnBrk="1" hangingPunct="1">
              <a:spcBef>
                <a:spcPct val="0"/>
              </a:spcBef>
            </a:pPr>
            <a:r>
              <a:rPr lang="en-US" sz="1000" dirty="0"/>
              <a:t>[Click] SYSTEM PERFORMANCE: IPET studied the entire 350-mile system; every span of levees, and every feature, meaning floodgates, walls, etc. They looked at it from two perspectives:</a:t>
            </a:r>
          </a:p>
          <a:p>
            <a:pPr eaLnBrk="1" hangingPunct="1">
              <a:spcBef>
                <a:spcPct val="0"/>
              </a:spcBef>
            </a:pPr>
            <a:r>
              <a:rPr lang="en-US" sz="1000" dirty="0"/>
              <a:t>	- What was the state of the protection system pre-Katrina, and what is it today.</a:t>
            </a:r>
          </a:p>
          <a:p>
            <a:pPr eaLnBrk="1" hangingPunct="1">
              <a:spcBef>
                <a:spcPct val="0"/>
              </a:spcBef>
            </a:pPr>
            <a:r>
              <a:rPr lang="en-US" sz="1000" dirty="0"/>
              <a:t>	The Army Corps of Engineers did the work on the 100-year designs to forecast future risk.</a:t>
            </a:r>
          </a:p>
          <a:p>
            <a:pPr eaLnBrk="1" hangingPunct="1">
              <a:spcBef>
                <a:spcPct val="0"/>
              </a:spcBef>
            </a:pPr>
            <a:r>
              <a:rPr lang="en-US" sz="1000" dirty="0"/>
              <a:t>[Click] And finally CONSEQUENCES: This data was based on Pre-Katrina population and property information so the comparisons in terms of overall risk could be compared. </a:t>
            </a:r>
          </a:p>
          <a:p>
            <a:pPr eaLnBrk="1" hangingPunct="1">
              <a:spcBef>
                <a:spcPct val="0"/>
              </a:spcBef>
            </a:pPr>
            <a:r>
              <a:rPr lang="en-US" sz="1000" dirty="0"/>
              <a:t>ARE THERE ANY QUESTIONS ON THIS SLIDE? It is critical that we explain this clearly to you before we move on.</a:t>
            </a:r>
          </a:p>
        </p:txBody>
      </p:sp>
    </p:spTree>
    <p:extLst>
      <p:ext uri="{BB962C8B-B14F-4D97-AF65-F5344CB8AC3E}">
        <p14:creationId xmlns:p14="http://schemas.microsoft.com/office/powerpoint/2010/main" val="8818388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D82CFDD-D36D-45CA-B4CB-E5CAEB650546}" type="slidenum">
              <a:rPr lang="nl-NL" smtClean="0"/>
              <a:t>17</a:t>
            </a:fld>
            <a:endParaRPr lang="nl-NL"/>
          </a:p>
        </p:txBody>
      </p:sp>
    </p:spTree>
    <p:extLst>
      <p:ext uri="{BB962C8B-B14F-4D97-AF65-F5344CB8AC3E}">
        <p14:creationId xmlns:p14="http://schemas.microsoft.com/office/powerpoint/2010/main" val="7929529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Zwei Inhalte">
    <p:spTree>
      <p:nvGrpSpPr>
        <p:cNvPr id="1" name=""/>
        <p:cNvGrpSpPr/>
        <p:nvPr/>
      </p:nvGrpSpPr>
      <p:grpSpPr>
        <a:xfrm>
          <a:off x="0" y="0"/>
          <a:ext cx="0" cy="0"/>
          <a:chOff x="0" y="0"/>
          <a:chExt cx="0" cy="0"/>
        </a:xfrm>
      </p:grpSpPr>
      <p:sp>
        <p:nvSpPr>
          <p:cNvPr id="3" name="Inhaltsplatzhalter 2"/>
          <p:cNvSpPr>
            <a:spLocks noGrp="1"/>
          </p:cNvSpPr>
          <p:nvPr>
            <p:ph sz="half" idx="1" hasCustomPrompt="1"/>
          </p:nvPr>
        </p:nvSpPr>
        <p:spPr>
          <a:xfrm>
            <a:off x="1031574" y="2385696"/>
            <a:ext cx="3829704" cy="3181137"/>
          </a:xfrm>
        </p:spPr>
        <p:txBody>
          <a:bodyPr/>
          <a:lstStyle>
            <a:lvl1pPr marL="342900" marR="0" indent="-342900" algn="l" defTabSz="457200" rtl="0" eaLnBrk="1" fontAlgn="auto" latinLnBrk="0" hangingPunct="1">
              <a:lnSpc>
                <a:spcPct val="100000"/>
              </a:lnSpc>
              <a:spcBef>
                <a:spcPct val="20000"/>
              </a:spcBef>
              <a:spcAft>
                <a:spcPts val="0"/>
              </a:spcAft>
              <a:buClrTx/>
              <a:buSzPct val="90000"/>
              <a:buFont typeface="Lucida Grande"/>
              <a:buChar char="+"/>
              <a:tabLst/>
              <a:defRPr sz="2400" baseline="0"/>
            </a:lvl1pPr>
            <a:lvl2pPr marL="742950" marR="0" indent="-342900" algn="l" defTabSz="457200" rtl="0" eaLnBrk="1" fontAlgn="auto" latinLnBrk="0" hangingPunct="1">
              <a:lnSpc>
                <a:spcPct val="100000"/>
              </a:lnSpc>
              <a:spcBef>
                <a:spcPct val="20000"/>
              </a:spcBef>
              <a:spcAft>
                <a:spcPts val="0"/>
              </a:spcAft>
              <a:buClrTx/>
              <a:buSzPct val="90000"/>
              <a:buFont typeface="Lucida Grande"/>
              <a:buChar char="+"/>
              <a:tabLst>
                <a:tab pos="360363" algn="l"/>
              </a:tabLst>
              <a:defRPr sz="1400"/>
            </a:lvl2pPr>
            <a:lvl3pPr>
              <a:defRPr sz="2000">
                <a:solidFill>
                  <a:srgbClr val="003399"/>
                </a:solidFill>
                <a:latin typeface="Open Sans" panose="020B0606030504020204" pitchFamily="34" charset="0"/>
                <a:ea typeface="Open Sans" panose="020B0606030504020204" pitchFamily="34" charset="0"/>
                <a:cs typeface="Open Sans" panose="020B0606030504020204" pitchFamily="34" charset="0"/>
              </a:defRPr>
            </a:lvl3pPr>
            <a:lvl4pPr>
              <a:defRPr sz="1800">
                <a:solidFill>
                  <a:srgbClr val="003399"/>
                </a:solidFill>
                <a:latin typeface="Open Sans" panose="020B0606030504020204" pitchFamily="34" charset="0"/>
                <a:ea typeface="Open Sans" panose="020B0606030504020204" pitchFamily="34" charset="0"/>
                <a:cs typeface="Open Sans" panose="020B0606030504020204" pitchFamily="34" charset="0"/>
              </a:defRPr>
            </a:lvl4pPr>
            <a:lvl5pPr>
              <a:defRPr sz="1800">
                <a:solidFill>
                  <a:srgbClr val="003399"/>
                </a:solidFill>
                <a:latin typeface="Open Sans" panose="020B0606030504020204" pitchFamily="34" charset="0"/>
                <a:ea typeface="Open Sans" panose="020B0606030504020204" pitchFamily="34" charset="0"/>
                <a:cs typeface="Open Sans" panose="020B0606030504020204" pitchFamily="34" charset="0"/>
              </a:defRPr>
            </a:lvl5pPr>
            <a:lvl6pPr>
              <a:defRPr sz="1800"/>
            </a:lvl6pPr>
            <a:lvl7pPr>
              <a:defRPr sz="1800"/>
            </a:lvl7pPr>
            <a:lvl8pPr>
              <a:defRPr sz="1800"/>
            </a:lvl8pPr>
            <a:lvl9pPr>
              <a:defRPr sz="1800"/>
            </a:lvl9pPr>
          </a:lstStyle>
          <a:p>
            <a:pPr lvl="0"/>
            <a:r>
              <a:rPr lang="en-US" dirty="0"/>
              <a:t>Edit master text format </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9" name="Titelplatzhalter 1"/>
          <p:cNvSpPr>
            <a:spLocks noGrp="1"/>
          </p:cNvSpPr>
          <p:nvPr>
            <p:ph type="title" hasCustomPrompt="1"/>
          </p:nvPr>
        </p:nvSpPr>
        <p:spPr>
          <a:xfrm>
            <a:off x="1031575" y="1374190"/>
            <a:ext cx="7801197" cy="478653"/>
          </a:xfrm>
          <a:prstGeom prst="rect">
            <a:avLst/>
          </a:prstGeom>
        </p:spPr>
        <p:txBody>
          <a:bodyPr vert="horz" lIns="0" tIns="45720" rIns="91440" bIns="45720" rtlCol="0" anchor="t">
            <a:normAutofit/>
          </a:bodyPr>
          <a:lstStyle>
            <a:lvl1pPr>
              <a:defRPr/>
            </a:lvl1pPr>
          </a:lstStyle>
          <a:p>
            <a:r>
              <a:rPr lang="en-US" dirty="0"/>
              <a:t>Edit master title format</a:t>
            </a:r>
            <a:endParaRPr lang="de-DE" dirty="0"/>
          </a:p>
        </p:txBody>
      </p:sp>
      <p:sp>
        <p:nvSpPr>
          <p:cNvPr id="11" name="Inhaltsplatzhalter 2"/>
          <p:cNvSpPr>
            <a:spLocks noGrp="1"/>
          </p:cNvSpPr>
          <p:nvPr>
            <p:ph sz="half" idx="13" hasCustomPrompt="1"/>
          </p:nvPr>
        </p:nvSpPr>
        <p:spPr>
          <a:xfrm>
            <a:off x="5003068" y="2365447"/>
            <a:ext cx="3829704" cy="2615775"/>
          </a:xfrm>
        </p:spPr>
        <p:txBody>
          <a:bodyPr/>
          <a:lstStyle>
            <a:lvl1pPr marL="342900" marR="0" indent="-342900" algn="l" defTabSz="457200" rtl="0" eaLnBrk="1" fontAlgn="auto" latinLnBrk="0" hangingPunct="1">
              <a:lnSpc>
                <a:spcPct val="100000"/>
              </a:lnSpc>
              <a:spcBef>
                <a:spcPct val="20000"/>
              </a:spcBef>
              <a:spcAft>
                <a:spcPts val="0"/>
              </a:spcAft>
              <a:buClrTx/>
              <a:buSzPct val="90000"/>
              <a:buFont typeface="Lucida Grande"/>
              <a:buChar char="+"/>
              <a:tabLst/>
              <a:defRPr sz="2400"/>
            </a:lvl1pPr>
            <a:lvl2pPr marL="742950" marR="0" indent="-342900" algn="l" defTabSz="457200" rtl="0" eaLnBrk="1" fontAlgn="auto" latinLnBrk="0" hangingPunct="1">
              <a:lnSpc>
                <a:spcPct val="100000"/>
              </a:lnSpc>
              <a:spcBef>
                <a:spcPct val="20000"/>
              </a:spcBef>
              <a:spcAft>
                <a:spcPts val="0"/>
              </a:spcAft>
              <a:buClrTx/>
              <a:buSzPct val="90000"/>
              <a:buFont typeface="Lucida Grande"/>
              <a:buChar char="+"/>
              <a:tabLst>
                <a:tab pos="360363" algn="l"/>
              </a:tabLst>
              <a:defRPr sz="1400"/>
            </a:lvl2pPr>
            <a:lvl3pPr>
              <a:defRPr sz="2000">
                <a:solidFill>
                  <a:srgbClr val="003399"/>
                </a:solidFill>
                <a:latin typeface="Open Sans" panose="020B0606030504020204" pitchFamily="34" charset="0"/>
                <a:ea typeface="Open Sans" panose="020B0606030504020204" pitchFamily="34" charset="0"/>
                <a:cs typeface="Open Sans" panose="020B0606030504020204" pitchFamily="34" charset="0"/>
              </a:defRPr>
            </a:lvl3pPr>
            <a:lvl4pPr>
              <a:defRPr sz="1800" baseline="0">
                <a:solidFill>
                  <a:srgbClr val="003399"/>
                </a:solidFill>
                <a:latin typeface="Open Sans" panose="020B0606030504020204" pitchFamily="34" charset="0"/>
                <a:ea typeface="Open Sans" panose="020B0606030504020204" pitchFamily="34" charset="0"/>
                <a:cs typeface="Open Sans" panose="020B0606030504020204" pitchFamily="34" charset="0"/>
              </a:defRPr>
            </a:lvl4pPr>
            <a:lvl5pPr>
              <a:defRPr sz="1800">
                <a:solidFill>
                  <a:srgbClr val="003399"/>
                </a:solidFill>
                <a:latin typeface="Open Sans" panose="020B0606030504020204" pitchFamily="34" charset="0"/>
                <a:ea typeface="Open Sans" panose="020B0606030504020204" pitchFamily="34" charset="0"/>
                <a:cs typeface="Open Sans" panose="020B0606030504020204" pitchFamily="34" charset="0"/>
              </a:defRPr>
            </a:lvl5pPr>
            <a:lvl6pPr>
              <a:defRPr sz="1800"/>
            </a:lvl6pPr>
            <a:lvl7pPr>
              <a:defRPr sz="1800"/>
            </a:lvl7pPr>
            <a:lvl8pPr>
              <a:defRPr sz="1800"/>
            </a:lvl8pPr>
            <a:lvl9pPr>
              <a:defRPr sz="1800"/>
            </a:lvl9pPr>
          </a:lstStyle>
          <a:p>
            <a:pPr lvl="0"/>
            <a:r>
              <a:rPr lang="en-US" dirty="0"/>
              <a:t>Edit master text format </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Tree>
    <p:extLst>
      <p:ext uri="{BB962C8B-B14F-4D97-AF65-F5344CB8AC3E}">
        <p14:creationId xmlns:p14="http://schemas.microsoft.com/office/powerpoint/2010/main" val="37324859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pic>
        <p:nvPicPr>
          <p:cNvPr id="4" name="Sec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9512" y="5914081"/>
            <a:ext cx="748013" cy="809918"/>
          </a:xfrm>
          <a:prstGeom prst="rect">
            <a:avLst/>
          </a:prstGeom>
        </p:spPr>
      </p:pic>
    </p:spTree>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Tree>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SecLogo"/>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9512" y="5949280"/>
            <a:ext cx="755936" cy="818496"/>
          </a:xfrm>
          <a:prstGeom prst="rect">
            <a:avLst/>
          </a:prstGeom>
        </p:spPr>
      </p:pic>
      <p:pic>
        <p:nvPicPr>
          <p:cNvPr id="4" name="Picture 3"/>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1259632" y="5949280"/>
            <a:ext cx="1584176" cy="733284"/>
          </a:xfrm>
          <a:prstGeom prst="rect">
            <a:avLst/>
          </a:prstGeom>
          <a:noFill/>
          <a:ln>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fad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8" Type="http://schemas.openxmlformats.org/officeDocument/2006/relationships/image" Target="../media/image11.wmf"/><Relationship Id="rId3" Type="http://schemas.openxmlformats.org/officeDocument/2006/relationships/oleObject" Target="../embeddings/oleObject1.bin"/><Relationship Id="rId7" Type="http://schemas.openxmlformats.org/officeDocument/2006/relationships/oleObject" Target="../embeddings/oleObject2.bin"/><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0.wmf"/></Relationships>
</file>

<file path=ppt/slides/_rels/slide12.xml.rels><?xml version="1.0" encoding="UTF-8" standalone="yes"?>
<Relationships xmlns="http://schemas.openxmlformats.org/package/2006/relationships"><Relationship Id="rId8" Type="http://schemas.openxmlformats.org/officeDocument/2006/relationships/image" Target="../media/image11.wmf"/><Relationship Id="rId3" Type="http://schemas.openxmlformats.org/officeDocument/2006/relationships/oleObject" Target="../embeddings/oleObject3.bin"/><Relationship Id="rId7" Type="http://schemas.openxmlformats.org/officeDocument/2006/relationships/oleObject" Target="../embeddings/oleObject4.bin"/><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4.wmf"/></Relationships>
</file>

<file path=ppt/slides/_rels/slide13.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hyperlink" Target="http://dx.doi.org/10.1680/iasma.14.00040" TargetMode="External"/><Relationship Id="rId2" Type="http://schemas.openxmlformats.org/officeDocument/2006/relationships/hyperlink" Target="http://www.sayersandpartners.co.uk/uploads/6/2/0/9/6209349/2015_sayers_et_al_ice_climate_impacts_on_fcermi.pdf" TargetMode="External"/><Relationship Id="rId1" Type="http://schemas.openxmlformats.org/officeDocument/2006/relationships/slideLayout" Target="../slideLayouts/slideLayout11.xml"/><Relationship Id="rId6" Type="http://schemas.openxmlformats.org/officeDocument/2006/relationships/hyperlink" Target="http://www.sayersandpartners.co.uk/uploads/6/2/0/9/6209349/2002_-_sayers_et_al_-_towards_risk-based_flood_hazard_management_in_the_uk.pdf" TargetMode="External"/><Relationship Id="rId5" Type="http://schemas.openxmlformats.org/officeDocument/2006/relationships/hyperlink" Target="http://www.tandfonline.com/eprint/dii9CJTzFZ5ZfjjAqmUf/full" TargetMode="External"/><Relationship Id="rId4" Type="http://schemas.openxmlformats.org/officeDocument/2006/relationships/hyperlink" Target="http://www.tandfonline.com/doi/abs/10.1080/15715124.2014.902378#.U0xWenlOWmQ"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4"/>
          <p:cNvSpPr txBox="1">
            <a:spLocks noChangeArrowheads="1"/>
          </p:cNvSpPr>
          <p:nvPr/>
        </p:nvSpPr>
        <p:spPr bwMode="auto">
          <a:xfrm>
            <a:off x="684213" y="1557338"/>
            <a:ext cx="7632700" cy="366712"/>
          </a:xfrm>
          <a:prstGeom prst="rect">
            <a:avLst/>
          </a:prstGeom>
          <a:noFill/>
          <a:ln w="9525">
            <a:noFill/>
            <a:miter lim="800000"/>
            <a:headEnd/>
            <a:tailEnd/>
          </a:ln>
        </p:spPr>
        <p:txBody>
          <a:bodyPr>
            <a:spAutoFit/>
          </a:bodyPr>
          <a:lstStyle/>
          <a:p>
            <a:pPr>
              <a:spcBef>
                <a:spcPct val="50000"/>
              </a:spcBef>
            </a:pPr>
            <a:endParaRPr lang="en-US"/>
          </a:p>
        </p:txBody>
      </p:sp>
      <p:sp>
        <p:nvSpPr>
          <p:cNvPr id="7" name="Title 1"/>
          <p:cNvSpPr txBox="1">
            <a:spLocks/>
          </p:cNvSpPr>
          <p:nvPr/>
        </p:nvSpPr>
        <p:spPr>
          <a:xfrm>
            <a:off x="684212" y="476672"/>
            <a:ext cx="8349481" cy="1362075"/>
          </a:xfrm>
          <a:prstGeom prst="rect">
            <a:avLst/>
          </a:prstGeom>
        </p:spPr>
        <p:txBody>
          <a:bodyPr anchor="t"/>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3200" b="1" i="0" u="none" strike="noStrike" kern="0" spc="0" normalizeH="0" noProof="0" dirty="0" smtClean="0">
                <a:ln>
                  <a:noFill/>
                </a:ln>
                <a:solidFill>
                  <a:schemeClr val="tx2"/>
                </a:solidFill>
                <a:effectLst/>
                <a:uLnTx/>
                <a:uFillTx/>
                <a:latin typeface="+mj-lt"/>
                <a:ea typeface="+mj-ea"/>
                <a:cs typeface="+mj-cs"/>
              </a:rPr>
              <a:t>System and </a:t>
            </a:r>
            <a:r>
              <a:rPr lang="en-GB" sz="3200" b="1" kern="0" dirty="0" smtClean="0">
                <a:solidFill>
                  <a:schemeClr val="tx2"/>
                </a:solidFill>
                <a:latin typeface="+mj-lt"/>
                <a:ea typeface="+mj-ea"/>
                <a:cs typeface="+mj-cs"/>
              </a:rPr>
              <a:t>performance analysis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3200" b="1" i="0" u="none" strike="noStrike" kern="0" spc="0" normalizeH="0" noProof="0" dirty="0" smtClean="0">
                <a:ln>
                  <a:noFill/>
                </a:ln>
                <a:solidFill>
                  <a:schemeClr val="tx2"/>
                </a:solidFill>
                <a:effectLst/>
                <a:uLnTx/>
                <a:uFillTx/>
                <a:latin typeface="+mj-lt"/>
                <a:ea typeface="+mj-ea"/>
                <a:cs typeface="+mj-cs"/>
              </a:rPr>
              <a:t>A </a:t>
            </a:r>
            <a:r>
              <a:rPr kumimoji="0" lang="en-GB" sz="3200" b="1" i="0" u="none" strike="noStrike" kern="0" spc="0" normalizeH="0" noProof="0" dirty="0">
                <a:ln>
                  <a:noFill/>
                </a:ln>
                <a:solidFill>
                  <a:schemeClr val="tx2"/>
                </a:solidFill>
                <a:effectLst/>
                <a:uLnTx/>
                <a:uFillTx/>
                <a:latin typeface="+mj-lt"/>
                <a:ea typeface="+mj-ea"/>
                <a:cs typeface="+mj-cs"/>
              </a:rPr>
              <a:t>brief recap</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3200" b="1" i="0" u="none" strike="noStrike" kern="0" spc="0" normalizeH="0" baseline="0" noProof="0" dirty="0">
              <a:ln>
                <a:noFill/>
              </a:ln>
              <a:solidFill>
                <a:schemeClr val="tx2"/>
              </a:solidFill>
              <a:effectLst/>
              <a:uLnTx/>
              <a:uFillTx/>
              <a:latin typeface="+mj-lt"/>
              <a:ea typeface="+mj-ea"/>
              <a:cs typeface="+mj-cs"/>
            </a:endParaRPr>
          </a:p>
        </p:txBody>
      </p:sp>
      <p:sp>
        <p:nvSpPr>
          <p:cNvPr id="8" name="TextBox 3"/>
          <p:cNvSpPr txBox="1">
            <a:spLocks noChangeArrowheads="1"/>
          </p:cNvSpPr>
          <p:nvPr/>
        </p:nvSpPr>
        <p:spPr bwMode="auto">
          <a:xfrm>
            <a:off x="684212" y="3039833"/>
            <a:ext cx="7127875" cy="1846659"/>
          </a:xfrm>
          <a:prstGeom prst="rect">
            <a:avLst/>
          </a:prstGeom>
          <a:noFill/>
          <a:ln w="9525">
            <a:noFill/>
            <a:miter lim="800000"/>
            <a:headEnd/>
            <a:tailEnd/>
          </a:ln>
        </p:spPr>
        <p:txBody>
          <a:bodyPr>
            <a:spAutoFit/>
          </a:bodyPr>
          <a:lstStyle/>
          <a:p>
            <a:r>
              <a:rPr lang="en-GB" sz="2800" b="1" dirty="0"/>
              <a:t>Paul Sayers</a:t>
            </a:r>
          </a:p>
          <a:p>
            <a:r>
              <a:rPr lang="en-GB" sz="2800" dirty="0"/>
              <a:t>With </a:t>
            </a:r>
            <a:r>
              <a:rPr lang="en-GB" sz="2800" dirty="0" smtClean="0"/>
              <a:t>Wouter (at home)</a:t>
            </a:r>
            <a:endParaRPr lang="en-GB" sz="2800" dirty="0"/>
          </a:p>
          <a:p>
            <a:r>
              <a:rPr lang="en-GB" sz="2800" b="1" dirty="0"/>
              <a:t>Presentation FAIR, </a:t>
            </a:r>
            <a:r>
              <a:rPr lang="en-GB" sz="2800" b="1" dirty="0" err="1"/>
              <a:t>Hamar</a:t>
            </a:r>
            <a:r>
              <a:rPr lang="en-GB" sz="2800" b="1" dirty="0"/>
              <a:t>, Norway</a:t>
            </a:r>
          </a:p>
          <a:p>
            <a:r>
              <a:rPr lang="en-GB" sz="1600" dirty="0"/>
              <a:t>Contact: </a:t>
            </a:r>
            <a:r>
              <a:rPr lang="en-GB" dirty="0" err="1"/>
              <a:t>paul.sayers@sayersandpartners.co.uk</a:t>
            </a:r>
            <a:endParaRPr lang="en-GB" dirty="0"/>
          </a:p>
          <a:p>
            <a:endParaRPr lang="en-GB" sz="1200" b="1" dirty="0"/>
          </a:p>
        </p:txBody>
      </p:sp>
    </p:spTree>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395536" y="764704"/>
            <a:ext cx="7801198" cy="4292911"/>
          </a:xfrm>
        </p:spPr>
        <p:txBody>
          <a:bodyPr>
            <a:normAutofit/>
          </a:bodyPr>
          <a:lstStyle/>
          <a:p>
            <a:r>
              <a:rPr lang="en-GB" dirty="0"/>
              <a:t>“Simple” rules</a:t>
            </a:r>
          </a:p>
          <a:p>
            <a:pPr lvl="1"/>
            <a:r>
              <a:rPr lang="en-GB" dirty="0"/>
              <a:t>“Crest height should be 1 meter above highest recorded water level”</a:t>
            </a:r>
          </a:p>
          <a:p>
            <a:pPr lvl="1"/>
            <a:r>
              <a:rPr lang="en-GB" dirty="0"/>
              <a:t>“ok/not ok”</a:t>
            </a:r>
          </a:p>
          <a:p>
            <a:r>
              <a:rPr lang="en-GB" dirty="0"/>
              <a:t>Based on design water levels</a:t>
            </a:r>
          </a:p>
          <a:p>
            <a:pPr lvl="1"/>
            <a:r>
              <a:rPr lang="en-GB" dirty="0"/>
              <a:t>“We want the crest height to be a given allowance above the 1/100 year water level” </a:t>
            </a:r>
          </a:p>
          <a:p>
            <a:pPr lvl="1"/>
            <a:r>
              <a:rPr lang="en-GB" dirty="0"/>
              <a:t>“ok/not ok”</a:t>
            </a:r>
          </a:p>
          <a:p>
            <a:r>
              <a:rPr lang="en-GB" dirty="0"/>
              <a:t>Semi-probabilistic approach (using design water levels)</a:t>
            </a:r>
          </a:p>
          <a:p>
            <a:pPr lvl="1"/>
            <a:r>
              <a:rPr lang="en-GB" dirty="0"/>
              <a:t>A focus on a design event and the failure given that event</a:t>
            </a:r>
          </a:p>
          <a:p>
            <a:pPr lvl="1"/>
            <a:r>
              <a:rPr lang="en-GB" dirty="0"/>
              <a:t>Examples: Dutch assessment rules</a:t>
            </a:r>
          </a:p>
          <a:p>
            <a:r>
              <a:rPr lang="en-GB" dirty="0"/>
              <a:t>Probabilistic analysis</a:t>
            </a:r>
          </a:p>
          <a:p>
            <a:pPr lvl="1"/>
            <a:r>
              <a:rPr lang="en-GB" dirty="0"/>
              <a:t>Fragility curves (as in the UK) – consider the chance of failure across all loads.</a:t>
            </a:r>
          </a:p>
        </p:txBody>
      </p:sp>
      <p:sp>
        <p:nvSpPr>
          <p:cNvPr id="3" name="Title 2"/>
          <p:cNvSpPr>
            <a:spLocks noGrp="1"/>
          </p:cNvSpPr>
          <p:nvPr>
            <p:ph type="title"/>
          </p:nvPr>
        </p:nvSpPr>
        <p:spPr>
          <a:xfrm>
            <a:off x="0" y="-11003"/>
            <a:ext cx="8892480" cy="478653"/>
          </a:xfrm>
        </p:spPr>
        <p:txBody>
          <a:bodyPr>
            <a:normAutofit fontScale="90000"/>
          </a:bodyPr>
          <a:lstStyle/>
          <a:p>
            <a:r>
              <a:rPr lang="en-GB" dirty="0"/>
              <a:t>Pathways – Evaluation approaches</a:t>
            </a:r>
          </a:p>
        </p:txBody>
      </p:sp>
    </p:spTree>
    <p:extLst>
      <p:ext uri="{BB962C8B-B14F-4D97-AF65-F5344CB8AC3E}">
        <p14:creationId xmlns:p14="http://schemas.microsoft.com/office/powerpoint/2010/main" val="13341933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5266" name="Object 2"/>
          <p:cNvGraphicFramePr>
            <a:graphicFrameLocks noGrp="1" noChangeAspect="1"/>
          </p:cNvGraphicFramePr>
          <p:nvPr>
            <p:ph type="body" idx="1"/>
            <p:extLst/>
          </p:nvPr>
        </p:nvGraphicFramePr>
        <p:xfrm>
          <a:off x="733532" y="1490534"/>
          <a:ext cx="5217319" cy="4316413"/>
        </p:xfrm>
        <a:graphic>
          <a:graphicData uri="http://schemas.openxmlformats.org/presentationml/2006/ole">
            <mc:AlternateContent xmlns:mc="http://schemas.openxmlformats.org/markup-compatibility/2006">
              <mc:Choice xmlns:v="urn:schemas-microsoft-com:vml" Requires="v">
                <p:oleObj spid="_x0000_s1033" name="Picture" r:id="rId3" imgW="5258520" imgH="3582000" progId="Word.Picture.8">
                  <p:embed/>
                </p:oleObj>
              </mc:Choice>
              <mc:Fallback>
                <p:oleObj name="Picture" r:id="rId3" imgW="5258520" imgH="3582000" progId="Word.Picture.8">
                  <p:embed/>
                  <p:pic>
                    <p:nvPicPr>
                      <p:cNvPr id="395266" name="Object 2"/>
                      <p:cNvPicPr>
                        <a:picLocks noChangeAspect="1" noChangeArrowheads="1"/>
                      </p:cNvPicPr>
                      <p:nvPr/>
                    </p:nvPicPr>
                    <p:blipFill>
                      <a:blip r:embed="rId4">
                        <a:extLst>
                          <a:ext uri="{28A0092B-C50C-407E-A947-70E740481C1C}">
                            <a14:useLocalDpi xmlns:a14="http://schemas.microsoft.com/office/drawing/2010/main" val="0"/>
                          </a:ext>
                        </a:extLst>
                      </a:blip>
                      <a:srcRect l="1917" t="11458" r="5614" b="4321"/>
                      <a:stretch>
                        <a:fillRect/>
                      </a:stretch>
                    </p:blipFill>
                    <p:spPr bwMode="auto">
                      <a:xfrm>
                        <a:off x="733532" y="1490534"/>
                        <a:ext cx="5217319" cy="4316413"/>
                      </a:xfrm>
                      <a:prstGeom prst="rect">
                        <a:avLst/>
                      </a:prstGeom>
                      <a:noFill/>
                      <a:extLst>
                        <a:ext uri="{909E8E84-426E-40DD-AFC4-6F175D3DCCD1}">
                          <a14:hiddenFill xmlns:a14="http://schemas.microsoft.com/office/drawing/2010/main">
                            <a:solidFill>
                              <a:schemeClr val="accent1"/>
                            </a:solidFill>
                          </a14:hiddenFill>
                        </a:ext>
                      </a:extLst>
                    </p:spPr>
                  </p:pic>
                </p:oleObj>
              </mc:Fallback>
            </mc:AlternateContent>
          </a:graphicData>
        </a:graphic>
      </p:graphicFrame>
      <p:pic>
        <p:nvPicPr>
          <p:cNvPr id="395272" name="Picture 8" descr="1979 Flooding over East Beach"/>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50734" y="1279525"/>
            <a:ext cx="1350169" cy="1416050"/>
          </a:xfrm>
          <a:prstGeom prst="rect">
            <a:avLst/>
          </a:prstGeom>
          <a:noFill/>
          <a:extLst>
            <a:ext uri="{909E8E84-426E-40DD-AFC4-6F175D3DCCD1}">
              <a14:hiddenFill xmlns:a14="http://schemas.microsoft.com/office/drawing/2010/main">
                <a:solidFill>
                  <a:srgbClr val="FFFFFF"/>
                </a:solidFill>
              </a14:hiddenFill>
            </a:ext>
          </a:extLst>
        </p:spPr>
      </p:pic>
      <p:pic>
        <p:nvPicPr>
          <p:cNvPr id="395273" name="Picture 9" descr="Plate 1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50734" y="2905125"/>
            <a:ext cx="1378744" cy="179863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95274" name="Object 10"/>
          <p:cNvGraphicFramePr>
            <a:graphicFrameLocks noChangeAspect="1"/>
          </p:cNvGraphicFramePr>
          <p:nvPr>
            <p:extLst/>
          </p:nvPr>
        </p:nvGraphicFramePr>
        <p:xfrm>
          <a:off x="6458932" y="1279525"/>
          <a:ext cx="857250" cy="1625600"/>
        </p:xfrm>
        <a:graphic>
          <a:graphicData uri="http://schemas.openxmlformats.org/presentationml/2006/ole">
            <mc:AlternateContent xmlns:mc="http://schemas.openxmlformats.org/markup-compatibility/2006">
              <mc:Choice xmlns:v="urn:schemas-microsoft-com:vml" Requires="v">
                <p:oleObj spid="_x0000_s1034" name="Document" r:id="rId7" imgW="2819880" imgH="4235400" progId="Word.Document.8">
                  <p:embed/>
                </p:oleObj>
              </mc:Choice>
              <mc:Fallback>
                <p:oleObj name="Document" r:id="rId7" imgW="2819880" imgH="4235400" progId="Word.Document.8">
                  <p:embed/>
                  <p:pic>
                    <p:nvPicPr>
                      <p:cNvPr id="395274" name="Object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58932" y="1279525"/>
                        <a:ext cx="857250" cy="162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95277" name="Text Box 13"/>
          <p:cNvSpPr txBox="1">
            <a:spLocks noGrp="1" noChangeArrowheads="1"/>
          </p:cNvSpPr>
          <p:nvPr>
            <p:ph type="title"/>
          </p:nvPr>
        </p:nvSpPr>
        <p:spPr>
          <a:xfrm>
            <a:off x="-19970" y="0"/>
            <a:ext cx="8480402" cy="719138"/>
          </a:xfrm>
          <a:noFill/>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fontScale="90000"/>
          </a:bodyPr>
          <a:lstStyle/>
          <a:p>
            <a:pPr algn="l">
              <a:lnSpc>
                <a:spcPct val="120000"/>
              </a:lnSpc>
              <a:spcBef>
                <a:spcPct val="5000"/>
              </a:spcBef>
              <a:spcAft>
                <a:spcPct val="5000"/>
              </a:spcAft>
              <a:buFont typeface="Tahoma" pitchFamily="34" charset="0"/>
              <a:buNone/>
            </a:pPr>
            <a:r>
              <a:rPr lang="en-GB" sz="3200" dirty="0"/>
              <a:t>Fragility curve – conventional mis-interpretation</a:t>
            </a:r>
          </a:p>
        </p:txBody>
      </p:sp>
      <p:sp>
        <p:nvSpPr>
          <p:cNvPr id="2" name="Rectangle 1">
            <a:extLst>
              <a:ext uri="{FF2B5EF4-FFF2-40B4-BE49-F238E27FC236}">
                <a16:creationId xmlns:a16="http://schemas.microsoft.com/office/drawing/2014/main" xmlns="" id="{E1C4808F-E0D5-5D40-94E8-9D5121F6071B}"/>
              </a:ext>
            </a:extLst>
          </p:cNvPr>
          <p:cNvSpPr/>
          <p:nvPr/>
        </p:nvSpPr>
        <p:spPr>
          <a:xfrm>
            <a:off x="4298610" y="4911551"/>
            <a:ext cx="1497526" cy="461665"/>
          </a:xfrm>
          <a:prstGeom prst="rect">
            <a:avLst/>
          </a:prstGeom>
        </p:spPr>
        <p:txBody>
          <a:bodyPr wrap="none">
            <a:spAutoFit/>
          </a:bodyPr>
          <a:lstStyle/>
          <a:p>
            <a:r>
              <a:rPr lang="en-GB" sz="2400" dirty="0"/>
              <a:t> </a:t>
            </a:r>
            <a:r>
              <a:rPr lang="en-GB" sz="1100" dirty="0"/>
              <a:t>(Sayers et al, 2004)</a:t>
            </a:r>
            <a:endParaRPr lang="en-US" sz="1100" dirty="0"/>
          </a:p>
        </p:txBody>
      </p:sp>
    </p:spTree>
    <p:extLst>
      <p:ext uri="{BB962C8B-B14F-4D97-AF65-F5344CB8AC3E}">
        <p14:creationId xmlns:p14="http://schemas.microsoft.com/office/powerpoint/2010/main" val="3753281522"/>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6290" name="Object 2"/>
          <p:cNvGraphicFramePr>
            <a:graphicFrameLocks noGrp="1" noChangeAspect="1"/>
          </p:cNvGraphicFramePr>
          <p:nvPr>
            <p:ph type="body" idx="1"/>
            <p:extLst/>
          </p:nvPr>
        </p:nvGraphicFramePr>
        <p:xfrm>
          <a:off x="734400" y="1490400"/>
          <a:ext cx="5131594" cy="4318000"/>
        </p:xfrm>
        <a:graphic>
          <a:graphicData uri="http://schemas.openxmlformats.org/presentationml/2006/ole">
            <mc:AlternateContent xmlns:mc="http://schemas.openxmlformats.org/markup-compatibility/2006">
              <mc:Choice xmlns:v="urn:schemas-microsoft-com:vml" Requires="v">
                <p:oleObj spid="_x0000_s2057" name="Picture" r:id="rId3" imgW="5258520" imgH="3582000" progId="Word.Picture.8">
                  <p:embed/>
                </p:oleObj>
              </mc:Choice>
              <mc:Fallback>
                <p:oleObj name="Picture" r:id="rId3" imgW="5258520" imgH="3582000" progId="Word.Picture.8">
                  <p:embed/>
                  <p:pic>
                    <p:nvPicPr>
                      <p:cNvPr id="396290" name="Object 2"/>
                      <p:cNvPicPr>
                        <a:picLocks noChangeAspect="1" noChangeArrowheads="1"/>
                      </p:cNvPicPr>
                      <p:nvPr/>
                    </p:nvPicPr>
                    <p:blipFill>
                      <a:blip r:embed="rId4">
                        <a:extLst>
                          <a:ext uri="{28A0092B-C50C-407E-A947-70E740481C1C}">
                            <a14:useLocalDpi xmlns:a14="http://schemas.microsoft.com/office/drawing/2010/main" val="0"/>
                          </a:ext>
                        </a:extLst>
                      </a:blip>
                      <a:srcRect l="1917" t="10051" r="5614" b="4321"/>
                      <a:stretch>
                        <a:fillRect/>
                      </a:stretch>
                    </p:blipFill>
                    <p:spPr bwMode="auto">
                      <a:xfrm>
                        <a:off x="734400" y="1490400"/>
                        <a:ext cx="5131594" cy="4318000"/>
                      </a:xfrm>
                      <a:prstGeom prst="rect">
                        <a:avLst/>
                      </a:prstGeom>
                      <a:noFill/>
                      <a:extLst>
                        <a:ext uri="{909E8E84-426E-40DD-AFC4-6F175D3DCCD1}">
                          <a14:hiddenFill xmlns:a14="http://schemas.microsoft.com/office/drawing/2010/main">
                            <a:solidFill>
                              <a:schemeClr val="accent1"/>
                            </a:solidFill>
                          </a14:hiddenFill>
                        </a:ext>
                      </a:extLst>
                    </p:spPr>
                  </p:pic>
                </p:oleObj>
              </mc:Fallback>
            </mc:AlternateContent>
          </a:graphicData>
        </a:graphic>
      </p:graphicFrame>
      <p:sp>
        <p:nvSpPr>
          <p:cNvPr id="10" name="Text Box 13"/>
          <p:cNvSpPr txBox="1">
            <a:spLocks noGrp="1" noChangeArrowheads="1"/>
          </p:cNvSpPr>
          <p:nvPr>
            <p:ph type="title"/>
          </p:nvPr>
        </p:nvSpPr>
        <p:spPr>
          <a:xfrm>
            <a:off x="837" y="116632"/>
            <a:ext cx="8099555" cy="719138"/>
          </a:xfrm>
          <a:noFill/>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rmAutofit/>
          </a:bodyPr>
          <a:lstStyle/>
          <a:p>
            <a:pPr algn="l">
              <a:lnSpc>
                <a:spcPct val="120000"/>
              </a:lnSpc>
              <a:spcBef>
                <a:spcPct val="5000"/>
              </a:spcBef>
              <a:spcAft>
                <a:spcPct val="5000"/>
              </a:spcAft>
              <a:buFont typeface="Tahoma" pitchFamily="34" charset="0"/>
              <a:buNone/>
            </a:pPr>
            <a:r>
              <a:rPr lang="en-GB" sz="2800" dirty="0"/>
              <a:t>Fragility curve – a more realistic interpretation</a:t>
            </a:r>
          </a:p>
        </p:txBody>
      </p:sp>
      <p:pic>
        <p:nvPicPr>
          <p:cNvPr id="8" name="Picture 8" descr="1979 Flooding over East Beach"/>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50734" y="1279525"/>
            <a:ext cx="1350169" cy="14160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9" descr="Plate 1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50734" y="2905125"/>
            <a:ext cx="1378744" cy="179863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1" name="Object 10"/>
          <p:cNvGraphicFramePr>
            <a:graphicFrameLocks noChangeAspect="1"/>
          </p:cNvGraphicFramePr>
          <p:nvPr>
            <p:extLst/>
          </p:nvPr>
        </p:nvGraphicFramePr>
        <p:xfrm>
          <a:off x="6458932" y="1279525"/>
          <a:ext cx="857250" cy="1625600"/>
        </p:xfrm>
        <a:graphic>
          <a:graphicData uri="http://schemas.openxmlformats.org/presentationml/2006/ole">
            <mc:AlternateContent xmlns:mc="http://schemas.openxmlformats.org/markup-compatibility/2006">
              <mc:Choice xmlns:v="urn:schemas-microsoft-com:vml" Requires="v">
                <p:oleObj spid="_x0000_s2058" name="Document" r:id="rId7" imgW="2819880" imgH="4235400" progId="Word.Document.8">
                  <p:embed/>
                </p:oleObj>
              </mc:Choice>
              <mc:Fallback>
                <p:oleObj name="Document" r:id="rId7" imgW="2819880" imgH="4235400" progId="Word.Document.8">
                  <p:embed/>
                  <p:pic>
                    <p:nvPicPr>
                      <p:cNvPr id="11" name="Object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58932" y="1279525"/>
                        <a:ext cx="857250" cy="162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4126986002"/>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3"/>
          <p:cNvSpPr>
            <a:spLocks noGrp="1"/>
          </p:cNvSpPr>
          <p:nvPr>
            <p:ph type="ftr" sz="quarter" idx="4294967295"/>
          </p:nvPr>
        </p:nvSpPr>
        <p:spPr>
          <a:xfrm>
            <a:off x="1183481" y="6619877"/>
            <a:ext cx="415529" cy="200025"/>
          </a:xfrm>
          <a:prstGeom prst="roundRect">
            <a:avLst>
              <a:gd name="adj" fmla="val 50000"/>
            </a:avLst>
          </a:prstGeom>
        </p:spPr>
        <p:txBody>
          <a:bodyPr/>
          <a:lstStyle/>
          <a:p>
            <a:r>
              <a:rPr lang="en-GB"/>
              <a:t> Page </a:t>
            </a:r>
            <a:fld id="{7776B6F2-7665-437D-9973-33AB9D33F39E}" type="slidenum">
              <a:rPr lang="en-GB"/>
              <a:pPr/>
              <a:t>13</a:t>
            </a:fld>
            <a:endParaRPr lang="en-GB"/>
          </a:p>
        </p:txBody>
      </p:sp>
      <p:pic>
        <p:nvPicPr>
          <p:cNvPr id="375813"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t="22223" r="6750" b="2431"/>
          <a:stretch>
            <a:fillRect/>
          </a:stretch>
        </p:blipFill>
        <p:spPr bwMode="auto">
          <a:xfrm>
            <a:off x="611560" y="686269"/>
            <a:ext cx="6415961" cy="4041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5814" name="Text Box 6"/>
          <p:cNvSpPr txBox="1">
            <a:spLocks noChangeArrowheads="1"/>
          </p:cNvSpPr>
          <p:nvPr/>
        </p:nvSpPr>
        <p:spPr bwMode="auto">
          <a:xfrm>
            <a:off x="971601" y="4841900"/>
            <a:ext cx="6055920" cy="954107"/>
          </a:xfrm>
          <a:prstGeom prst="rect">
            <a:avLst/>
          </a:prstGeom>
          <a:solidFill>
            <a:srgbClr val="FFFFCC"/>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GB" sz="2400" b="1" dirty="0"/>
              <a:t>Accounting of different condition</a:t>
            </a:r>
          </a:p>
          <a:p>
            <a:r>
              <a:rPr lang="en-GB" sz="1600" b="1" dirty="0"/>
              <a:t>High level</a:t>
            </a:r>
            <a:r>
              <a:rPr lang="en-GB" sz="1600" dirty="0"/>
              <a:t> fragility curve  - sloping embankments</a:t>
            </a:r>
          </a:p>
          <a:p>
            <a:r>
              <a:rPr lang="en-GB" sz="1600" dirty="0"/>
              <a:t>(Sayers et al, 2004)</a:t>
            </a:r>
          </a:p>
        </p:txBody>
      </p:sp>
    </p:spTree>
    <p:extLst>
      <p:ext uri="{BB962C8B-B14F-4D97-AF65-F5344CB8AC3E}">
        <p14:creationId xmlns:p14="http://schemas.microsoft.com/office/powerpoint/2010/main" val="1134754157"/>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3"/>
          <p:cNvSpPr>
            <a:spLocks noGrp="1"/>
          </p:cNvSpPr>
          <p:nvPr>
            <p:ph type="ftr" sz="quarter" idx="4294967295"/>
          </p:nvPr>
        </p:nvSpPr>
        <p:spPr>
          <a:xfrm>
            <a:off x="1183481" y="6619877"/>
            <a:ext cx="415529" cy="200025"/>
          </a:xfrm>
          <a:prstGeom prst="roundRect">
            <a:avLst>
              <a:gd name="adj" fmla="val 50000"/>
            </a:avLst>
          </a:prstGeom>
        </p:spPr>
        <p:txBody>
          <a:bodyPr/>
          <a:lstStyle/>
          <a:p>
            <a:r>
              <a:rPr lang="en-GB"/>
              <a:t> Page </a:t>
            </a:r>
            <a:fld id="{7776B6F2-7665-437D-9973-33AB9D33F39E}" type="slidenum">
              <a:rPr lang="en-GB"/>
              <a:pPr/>
              <a:t>14</a:t>
            </a:fld>
            <a:endParaRPr lang="en-GB"/>
          </a:p>
        </p:txBody>
      </p:sp>
      <p:sp>
        <p:nvSpPr>
          <p:cNvPr id="6" name="Text Box 13"/>
          <p:cNvSpPr txBox="1">
            <a:spLocks noGrp="1" noChangeArrowheads="1"/>
          </p:cNvSpPr>
          <p:nvPr>
            <p:ph type="title"/>
          </p:nvPr>
        </p:nvSpPr>
        <p:spPr>
          <a:xfrm>
            <a:off x="0" y="188640"/>
            <a:ext cx="8460432" cy="719138"/>
          </a:xfrm>
          <a:noFill/>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pPr>
              <a:lnSpc>
                <a:spcPct val="120000"/>
              </a:lnSpc>
              <a:spcBef>
                <a:spcPct val="5000"/>
              </a:spcBef>
              <a:spcAft>
                <a:spcPct val="5000"/>
              </a:spcAft>
              <a:buFont typeface="Tahoma" pitchFamily="34" charset="0"/>
              <a:buNone/>
            </a:pPr>
            <a:r>
              <a:rPr lang="en-GB" sz="2400" dirty="0"/>
              <a:t>Fragility curves (by failure mode) – Netherlands, </a:t>
            </a:r>
            <a:r>
              <a:rPr lang="en-GB" sz="2400" dirty="0" err="1"/>
              <a:t>Wouter</a:t>
            </a:r>
            <a:endParaRPr lang="en-GB" sz="2400" dirty="0"/>
          </a:p>
        </p:txBody>
      </p:sp>
      <p:pic>
        <p:nvPicPr>
          <p:cNvPr id="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t="33177" r="13639" b="17368"/>
          <a:stretch/>
        </p:blipFill>
        <p:spPr bwMode="auto">
          <a:xfrm>
            <a:off x="827584" y="907778"/>
            <a:ext cx="6785694" cy="49608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42298223"/>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611561" y="1268760"/>
            <a:ext cx="7872682" cy="4298073"/>
          </a:xfrm>
        </p:spPr>
        <p:txBody>
          <a:bodyPr>
            <a:normAutofit/>
          </a:bodyPr>
          <a:lstStyle/>
          <a:p>
            <a:r>
              <a:rPr lang="en-GB" sz="3600" dirty="0"/>
              <a:t>Depends…</a:t>
            </a:r>
          </a:p>
          <a:p>
            <a:pPr lvl="1"/>
            <a:r>
              <a:rPr lang="en-GB" sz="2000" dirty="0"/>
              <a:t>on type of decision, on available data etc but the structure of the analysis should be same</a:t>
            </a:r>
          </a:p>
          <a:p>
            <a:r>
              <a:rPr lang="en-GB" sz="3600" dirty="0"/>
              <a:t>Looking forward to hearing where you have got to:</a:t>
            </a:r>
          </a:p>
          <a:p>
            <a:pPr lvl="1"/>
            <a:r>
              <a:rPr lang="en-GB" sz="2000" dirty="0"/>
              <a:t>System analysis</a:t>
            </a:r>
          </a:p>
          <a:p>
            <a:pPr lvl="1"/>
            <a:r>
              <a:rPr lang="en-GB" sz="2000" dirty="0"/>
              <a:t>Performance analysis</a:t>
            </a:r>
          </a:p>
        </p:txBody>
      </p:sp>
      <p:sp>
        <p:nvSpPr>
          <p:cNvPr id="3" name="Title 2"/>
          <p:cNvSpPr>
            <a:spLocks noGrp="1"/>
          </p:cNvSpPr>
          <p:nvPr>
            <p:ph type="title"/>
          </p:nvPr>
        </p:nvSpPr>
        <p:spPr>
          <a:xfrm>
            <a:off x="0" y="188640"/>
            <a:ext cx="7801197" cy="478653"/>
          </a:xfrm>
        </p:spPr>
        <p:txBody>
          <a:bodyPr>
            <a:normAutofit fontScale="90000"/>
          </a:bodyPr>
          <a:lstStyle/>
          <a:p>
            <a:r>
              <a:rPr lang="en-GB" dirty="0"/>
              <a:t>Application in FAIR</a:t>
            </a:r>
          </a:p>
        </p:txBody>
      </p:sp>
    </p:spTree>
    <p:extLst>
      <p:ext uri="{BB962C8B-B14F-4D97-AF65-F5344CB8AC3E}">
        <p14:creationId xmlns:p14="http://schemas.microsoft.com/office/powerpoint/2010/main" val="733310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919241" y="4027990"/>
            <a:ext cx="2604303" cy="1538843"/>
          </a:xfrm>
          <a:prstGeom prst="rect">
            <a:avLst/>
          </a:prstGeom>
          <a:noFill/>
          <a:ln w="762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Content Placeholder 1"/>
          <p:cNvSpPr>
            <a:spLocks noGrp="1"/>
          </p:cNvSpPr>
          <p:nvPr>
            <p:ph sz="half" idx="1"/>
          </p:nvPr>
        </p:nvSpPr>
        <p:spPr>
          <a:xfrm>
            <a:off x="268300" y="1484784"/>
            <a:ext cx="7047556" cy="3181137"/>
          </a:xfrm>
        </p:spPr>
        <p:txBody>
          <a:bodyPr/>
          <a:lstStyle/>
          <a:p>
            <a:r>
              <a:rPr lang="en-GB" dirty="0"/>
              <a:t>For a complete LCC analysis you also need to have a notion on risk reduction (preferably in €, can be qualitative)</a:t>
            </a:r>
          </a:p>
          <a:p>
            <a:r>
              <a:rPr lang="en-GB" dirty="0"/>
              <a:t>So the performance analysis should give sufficient information for that</a:t>
            </a:r>
          </a:p>
          <a:p>
            <a:endParaRPr lang="en-GB" dirty="0"/>
          </a:p>
        </p:txBody>
      </p:sp>
      <p:sp>
        <p:nvSpPr>
          <p:cNvPr id="3" name="Title 2"/>
          <p:cNvSpPr>
            <a:spLocks noGrp="1"/>
          </p:cNvSpPr>
          <p:nvPr>
            <p:ph type="title"/>
          </p:nvPr>
        </p:nvSpPr>
        <p:spPr>
          <a:xfrm>
            <a:off x="-108520" y="0"/>
            <a:ext cx="7801197" cy="478653"/>
          </a:xfrm>
        </p:spPr>
        <p:txBody>
          <a:bodyPr>
            <a:normAutofit fontScale="90000"/>
          </a:bodyPr>
          <a:lstStyle/>
          <a:p>
            <a:r>
              <a:rPr lang="en-GB" dirty="0"/>
              <a:t>Some thoughts on performance analysis for asset management</a:t>
            </a:r>
          </a:p>
        </p:txBody>
      </p:sp>
      <p:pic>
        <p:nvPicPr>
          <p:cNvPr id="5" name="Picture 4">
            <a:extLst>
              <a:ext uri="{FF2B5EF4-FFF2-40B4-BE49-F238E27FC236}">
                <a16:creationId xmlns:a16="http://schemas.microsoft.com/office/drawing/2014/main" xmlns="" id="{7C0A0263-81FB-4268-9707-2B9B8F1C653F}"/>
              </a:ext>
            </a:extLst>
          </p:cNvPr>
          <p:cNvPicPr>
            <a:picLocks noChangeAspect="1"/>
          </p:cNvPicPr>
          <p:nvPr/>
        </p:nvPicPr>
        <p:blipFill rotWithShape="1">
          <a:blip r:embed="rId2"/>
          <a:srcRect b="68058"/>
          <a:stretch/>
        </p:blipFill>
        <p:spPr>
          <a:xfrm>
            <a:off x="1300284" y="4132303"/>
            <a:ext cx="6088573" cy="1434530"/>
          </a:xfrm>
          <a:prstGeom prst="rect">
            <a:avLst/>
          </a:prstGeom>
        </p:spPr>
      </p:pic>
    </p:spTree>
    <p:extLst>
      <p:ext uri="{BB962C8B-B14F-4D97-AF65-F5344CB8AC3E}">
        <p14:creationId xmlns:p14="http://schemas.microsoft.com/office/powerpoint/2010/main" val="3814263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031574" y="2385696"/>
            <a:ext cx="7801198" cy="3181137"/>
          </a:xfrm>
        </p:spPr>
        <p:txBody>
          <a:bodyPr/>
          <a:lstStyle/>
          <a:p>
            <a:r>
              <a:rPr lang="en-GB" dirty="0"/>
              <a:t>Point for discussion: What models do we have/want to use?</a:t>
            </a:r>
          </a:p>
          <a:p>
            <a:r>
              <a:rPr lang="en-GB" dirty="0"/>
              <a:t>To be discussed in buddy discussion	</a:t>
            </a:r>
          </a:p>
        </p:txBody>
      </p:sp>
      <p:sp>
        <p:nvSpPr>
          <p:cNvPr id="3" name="Title 2"/>
          <p:cNvSpPr>
            <a:spLocks noGrp="1"/>
          </p:cNvSpPr>
          <p:nvPr>
            <p:ph type="title"/>
          </p:nvPr>
        </p:nvSpPr>
        <p:spPr/>
        <p:txBody>
          <a:bodyPr>
            <a:normAutofit fontScale="90000"/>
          </a:bodyPr>
          <a:lstStyle/>
          <a:p>
            <a:r>
              <a:rPr lang="en-GB" dirty="0"/>
              <a:t>Wrapping up</a:t>
            </a:r>
          </a:p>
        </p:txBody>
      </p:sp>
    </p:spTree>
    <p:extLst>
      <p:ext uri="{BB962C8B-B14F-4D97-AF65-F5344CB8AC3E}">
        <p14:creationId xmlns:p14="http://schemas.microsoft.com/office/powerpoint/2010/main" val="6625414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6F74F67C-0A94-AF4F-85E1-0EEADF31C22A}"/>
              </a:ext>
            </a:extLst>
          </p:cNvPr>
          <p:cNvSpPr>
            <a:spLocks noGrp="1"/>
          </p:cNvSpPr>
          <p:nvPr>
            <p:ph type="title"/>
          </p:nvPr>
        </p:nvSpPr>
        <p:spPr>
          <a:xfrm>
            <a:off x="971600" y="764704"/>
            <a:ext cx="7801197" cy="478653"/>
          </a:xfrm>
        </p:spPr>
        <p:txBody>
          <a:bodyPr>
            <a:normAutofit fontScale="90000"/>
          </a:bodyPr>
          <a:lstStyle/>
          <a:p>
            <a:pPr algn="l"/>
            <a:r>
              <a:rPr lang="en-GB" sz="6000" dirty="0"/>
              <a:t/>
            </a:r>
            <a:br>
              <a:rPr lang="en-GB" sz="6000" dirty="0"/>
            </a:br>
            <a:r>
              <a:rPr lang="en-GB" sz="1300" dirty="0"/>
              <a:t>Sayers, P., Walsh, C. and Dawson, R. (2015) </a:t>
            </a:r>
            <a:r>
              <a:rPr lang="en-GB" sz="1300" b="1" dirty="0">
                <a:hlinkClick r:id="rId2"/>
              </a:rPr>
              <a:t>Climate impacts on flood and coastal erosion infrastructure</a:t>
            </a:r>
            <a:r>
              <a:rPr lang="en-GB" sz="1300" dirty="0"/>
              <a:t>. Published by </a:t>
            </a:r>
            <a:r>
              <a:rPr lang="en-GB" sz="1300" i="1" dirty="0"/>
              <a:t>Institution of Civil Engineers, London. Journal of Infrastructure Asset Management. </a:t>
            </a:r>
            <a:r>
              <a:rPr lang="en-GB" sz="1300" dirty="0"/>
              <a:t>DOI: </a:t>
            </a:r>
            <a:r>
              <a:rPr lang="en-GB" sz="1300" dirty="0">
                <a:hlinkClick r:id="rId3"/>
              </a:rPr>
              <a:t>10.1680/iasma.14.00040</a:t>
            </a:r>
            <a:r>
              <a:rPr lang="en-GB" sz="1300" dirty="0"/>
              <a:t/>
            </a:r>
            <a:br>
              <a:rPr lang="en-GB" sz="1300" dirty="0"/>
            </a:br>
            <a:r>
              <a:rPr lang="en-GB" sz="1300" dirty="0"/>
              <a:t/>
            </a:r>
            <a:br>
              <a:rPr lang="en-GB" sz="1300" dirty="0"/>
            </a:br>
            <a:r>
              <a:rPr lang="en-GB" sz="1300" b="1" dirty="0"/>
              <a:t>Sayers P B,</a:t>
            </a:r>
            <a:r>
              <a:rPr lang="en-GB" sz="1300" dirty="0"/>
              <a:t> Galloway Gerry, Penning-</a:t>
            </a:r>
            <a:r>
              <a:rPr lang="en-GB" sz="1300" dirty="0" err="1"/>
              <a:t>Rowsell</a:t>
            </a:r>
            <a:r>
              <a:rPr lang="en-GB" sz="1300" dirty="0"/>
              <a:t> Edmund, Shen F, Wen K,  Chen Y, Le </a:t>
            </a:r>
            <a:r>
              <a:rPr lang="en-GB" sz="1300" dirty="0" err="1"/>
              <a:t>Quesne</a:t>
            </a:r>
            <a:r>
              <a:rPr lang="en-GB" sz="1300" dirty="0"/>
              <a:t> T (2014). </a:t>
            </a:r>
            <a:r>
              <a:rPr lang="en-GB" sz="1300" b="1" dirty="0">
                <a:hlinkClick r:id="rId4"/>
              </a:rPr>
              <a:t>Strategic flood management: ten ‘golden rules’ to guide a sound approach</a:t>
            </a:r>
            <a:r>
              <a:rPr lang="en-GB" sz="1300" dirty="0"/>
              <a:t>. Journal: </a:t>
            </a:r>
            <a:r>
              <a:rPr lang="en-GB" sz="1300" b="1" dirty="0">
                <a:hlinkClick r:id="rId5"/>
              </a:rPr>
              <a:t>International Journal of River Basin Management</a:t>
            </a:r>
            <a:r>
              <a:rPr lang="en-GB" sz="1300" b="1" dirty="0"/>
              <a:t>. </a:t>
            </a:r>
            <a:r>
              <a:rPr lang="en-GB" sz="1300" dirty="0"/>
              <a:t>DOI: 10.1080/15715124.2014.902378​</a:t>
            </a:r>
            <a:br>
              <a:rPr lang="en-GB" sz="1300" dirty="0"/>
            </a:br>
            <a:r>
              <a:rPr lang="en-GB" sz="1300" dirty="0"/>
              <a:t/>
            </a:r>
            <a:br>
              <a:rPr lang="en-GB" sz="1300" dirty="0"/>
            </a:br>
            <a:r>
              <a:rPr lang="en-GB" sz="1300" b="1" dirty="0"/>
              <a:t>Sayers PB</a:t>
            </a:r>
            <a:r>
              <a:rPr lang="en-GB" sz="1300" dirty="0"/>
              <a:t>; Hall JW; Meadowcroft IC (2002). </a:t>
            </a:r>
            <a:r>
              <a:rPr lang="en-GB" sz="1300" b="1" dirty="0">
                <a:hlinkClick r:id="rId6"/>
              </a:rPr>
              <a:t>Towards risk-based flood hazard management in the</a:t>
            </a:r>
            <a:r>
              <a:rPr lang="en-GB" sz="1300" b="1" dirty="0"/>
              <a:t>  UK. </a:t>
            </a:r>
            <a:r>
              <a:rPr lang="en-GB" sz="1300" dirty="0"/>
              <a:t>Civil Engineering 2002, 150(5), 36-42.</a:t>
            </a:r>
            <a:r>
              <a:rPr lang="en-GB" b="1" dirty="0"/>
              <a:t/>
            </a:r>
            <a:br>
              <a:rPr lang="en-GB" b="1" dirty="0"/>
            </a:br>
            <a:endParaRPr lang="en-US" dirty="0"/>
          </a:p>
        </p:txBody>
      </p:sp>
    </p:spTree>
    <p:extLst>
      <p:ext uri="{BB962C8B-B14F-4D97-AF65-F5344CB8AC3E}">
        <p14:creationId xmlns:p14="http://schemas.microsoft.com/office/powerpoint/2010/main" val="5185928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260649"/>
            <a:ext cx="7772400" cy="504056"/>
          </a:xfrm>
        </p:spPr>
        <p:txBody>
          <a:bodyPr/>
          <a:lstStyle/>
          <a:p>
            <a:r>
              <a:rPr lang="en-US" sz="2400"/>
              <a:t>Source-Pathway-Receptor</a:t>
            </a:r>
            <a:endParaRPr lang="en-US" sz="2400" dirty="0"/>
          </a:p>
        </p:txBody>
      </p:sp>
      <p:sp>
        <p:nvSpPr>
          <p:cNvPr id="3" name="Text Placeholder 2"/>
          <p:cNvSpPr>
            <a:spLocks noGrp="1"/>
          </p:cNvSpPr>
          <p:nvPr>
            <p:ph type="body" idx="1"/>
          </p:nvPr>
        </p:nvSpPr>
        <p:spPr>
          <a:xfrm>
            <a:off x="722313" y="1196753"/>
            <a:ext cx="4281735" cy="3210148"/>
          </a:xfrm>
        </p:spPr>
        <p:txBody>
          <a:bodyPr anchor="t"/>
          <a:lstStyle/>
          <a:p>
            <a:r>
              <a:rPr lang="en-US" sz="1800" dirty="0"/>
              <a:t>The framework helps in three ways:</a:t>
            </a:r>
          </a:p>
          <a:p>
            <a:endParaRPr lang="en-US" sz="1800" dirty="0"/>
          </a:p>
          <a:p>
            <a:r>
              <a:rPr lang="en-US" sz="1800" b="1" dirty="0"/>
              <a:t>I: </a:t>
            </a:r>
            <a:r>
              <a:rPr lang="en-US" sz="1800" dirty="0"/>
              <a:t>Helps understand the issues that influence risks and the risk metrics to be considered (and hence of the scope of the issues to be considered)</a:t>
            </a:r>
          </a:p>
          <a:p>
            <a:endParaRPr lang="en-US" sz="1800" dirty="0"/>
          </a:p>
          <a:p>
            <a:r>
              <a:rPr lang="en-US" sz="1800" b="1" dirty="0"/>
              <a:t>2: </a:t>
            </a:r>
            <a:r>
              <a:rPr lang="en-US" sz="1800" dirty="0"/>
              <a:t>Helps understand the way in which sources are translated through a series of processes to impact a receptor (e.g. a person, property)</a:t>
            </a:r>
          </a:p>
          <a:p>
            <a:endParaRPr lang="en-US" sz="1800" dirty="0"/>
          </a:p>
          <a:p>
            <a:r>
              <a:rPr lang="en-US" sz="1800" b="1" dirty="0"/>
              <a:t>3: </a:t>
            </a:r>
            <a:r>
              <a:rPr lang="en-US" sz="1800" dirty="0"/>
              <a:t>Informs the performance analysis and what needs to be </a:t>
            </a:r>
            <a:r>
              <a:rPr lang="en-US" sz="1800" dirty="0" err="1"/>
              <a:t>analysed</a:t>
            </a:r>
            <a:r>
              <a:rPr lang="en-US" sz="1800" dirty="0"/>
              <a:t> and why</a:t>
            </a:r>
          </a:p>
        </p:txBody>
      </p:sp>
      <p:pic>
        <p:nvPicPr>
          <p:cNvPr id="4" name="Picture 3"/>
          <p:cNvPicPr>
            <a:picLocks noChangeAspect="1"/>
          </p:cNvPicPr>
          <p:nvPr/>
        </p:nvPicPr>
        <p:blipFill>
          <a:blip r:embed="rId2"/>
          <a:stretch>
            <a:fillRect/>
          </a:stretch>
        </p:blipFill>
        <p:spPr>
          <a:xfrm>
            <a:off x="5148064" y="1196753"/>
            <a:ext cx="3744416" cy="2716789"/>
          </a:xfrm>
          <a:prstGeom prst="rect">
            <a:avLst/>
          </a:prstGeom>
        </p:spPr>
      </p:pic>
    </p:spTree>
    <p:extLst>
      <p:ext uri="{BB962C8B-B14F-4D97-AF65-F5344CB8AC3E}">
        <p14:creationId xmlns:p14="http://schemas.microsoft.com/office/powerpoint/2010/main" val="2053704663"/>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1" name="Text Box 11"/>
          <p:cNvSpPr txBox="1">
            <a:spLocks noGrp="1" noChangeArrowheads="1"/>
          </p:cNvSpPr>
          <p:nvPr>
            <p:ph type="title"/>
          </p:nvPr>
        </p:nvSpPr>
        <p:spPr>
          <a:xfrm>
            <a:off x="107504" y="-26442"/>
            <a:ext cx="7834312" cy="719138"/>
          </a:xfrm>
          <a:noFill/>
          <a:ln/>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l">
              <a:lnSpc>
                <a:spcPct val="120000"/>
              </a:lnSpc>
              <a:spcBef>
                <a:spcPct val="5000"/>
              </a:spcBef>
              <a:spcAft>
                <a:spcPct val="5000"/>
              </a:spcAft>
              <a:buFont typeface="Tahoma" pitchFamily="34" charset="0"/>
              <a:buNone/>
            </a:pPr>
            <a:r>
              <a:rPr lang="en-GB" sz="2000" b="1" dirty="0"/>
              <a:t>I: </a:t>
            </a:r>
            <a:r>
              <a:rPr lang="en-GB" sz="2000" dirty="0"/>
              <a:t>Helping understand the issues that influence risk….</a:t>
            </a:r>
          </a:p>
        </p:txBody>
      </p:sp>
      <p:grpSp>
        <p:nvGrpSpPr>
          <p:cNvPr id="2" name="Group 1">
            <a:extLst>
              <a:ext uri="{FF2B5EF4-FFF2-40B4-BE49-F238E27FC236}">
                <a16:creationId xmlns:a16="http://schemas.microsoft.com/office/drawing/2014/main" xmlns="" id="{E2D64C81-4BAA-492D-B5D7-2AC8ABD65C30}"/>
              </a:ext>
            </a:extLst>
          </p:cNvPr>
          <p:cNvGrpSpPr/>
          <p:nvPr/>
        </p:nvGrpSpPr>
        <p:grpSpPr>
          <a:xfrm>
            <a:off x="179512" y="404664"/>
            <a:ext cx="8785225" cy="5713412"/>
            <a:chOff x="130175" y="883940"/>
            <a:chExt cx="8785225" cy="5713412"/>
          </a:xfrm>
        </p:grpSpPr>
        <p:pic>
          <p:nvPicPr>
            <p:cNvPr id="337937" name="Picture 17" descr="Flooding system diagram ME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883940"/>
              <a:ext cx="8785225" cy="571341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559DD9EB-957A-444E-94D0-7E1D0FA41E2F}"/>
                </a:ext>
              </a:extLst>
            </p:cNvPr>
            <p:cNvSpPr txBox="1"/>
            <p:nvPr/>
          </p:nvSpPr>
          <p:spPr>
            <a:xfrm>
              <a:off x="6604491" y="5589240"/>
              <a:ext cx="2294218" cy="307777"/>
            </a:xfrm>
            <a:prstGeom prst="rect">
              <a:avLst/>
            </a:prstGeom>
            <a:noFill/>
          </p:spPr>
          <p:txBody>
            <a:bodyPr wrap="none" rtlCol="0">
              <a:spAutoFit/>
            </a:bodyPr>
            <a:lstStyle/>
            <a:p>
              <a:r>
                <a:rPr lang="en-GB" sz="1400" dirty="0"/>
                <a:t>Bramley and Sayers, 2004</a:t>
              </a:r>
            </a:p>
          </p:txBody>
        </p:sp>
      </p:grpSp>
    </p:spTree>
    <p:extLst>
      <p:ext uri="{BB962C8B-B14F-4D97-AF65-F5344CB8AC3E}">
        <p14:creationId xmlns:p14="http://schemas.microsoft.com/office/powerpoint/2010/main" val="469968502"/>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1"/>
          <p:cNvSpPr>
            <a:spLocks noGrp="1"/>
          </p:cNvSpPr>
          <p:nvPr>
            <p:ph type="title"/>
          </p:nvPr>
        </p:nvSpPr>
        <p:spPr>
          <a:xfrm>
            <a:off x="107504" y="159505"/>
            <a:ext cx="8763000" cy="499167"/>
          </a:xfrm>
        </p:spPr>
        <p:txBody>
          <a:bodyPr/>
          <a:lstStyle/>
          <a:p>
            <a:pPr algn="l"/>
            <a:r>
              <a:rPr lang="en-GB" sz="2000" b="1" dirty="0"/>
              <a:t>I:</a:t>
            </a:r>
            <a:r>
              <a:rPr lang="en-GB" sz="2000" dirty="0"/>
              <a:t> Helping understand issues that influence risk and the risk metrics to be considered</a:t>
            </a:r>
          </a:p>
        </p:txBody>
      </p:sp>
      <p:pic>
        <p:nvPicPr>
          <p:cNvPr id="6" name="Picture 5"/>
          <p:cNvPicPr>
            <a:picLocks noChangeAspect="1"/>
          </p:cNvPicPr>
          <p:nvPr/>
        </p:nvPicPr>
        <p:blipFill>
          <a:blip r:embed="rId3"/>
          <a:stretch>
            <a:fillRect/>
          </a:stretch>
        </p:blipFill>
        <p:spPr>
          <a:xfrm>
            <a:off x="467544" y="1079500"/>
            <a:ext cx="8559800" cy="5778500"/>
          </a:xfrm>
          <a:prstGeom prst="rect">
            <a:avLst/>
          </a:prstGeom>
        </p:spPr>
      </p:pic>
    </p:spTree>
    <p:extLst>
      <p:ext uri="{BB962C8B-B14F-4D97-AF65-F5344CB8AC3E}">
        <p14:creationId xmlns:p14="http://schemas.microsoft.com/office/powerpoint/2010/main" val="20782742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1"/>
          <p:cNvSpPr>
            <a:spLocks noGrp="1"/>
          </p:cNvSpPr>
          <p:nvPr>
            <p:ph type="title"/>
          </p:nvPr>
        </p:nvSpPr>
        <p:spPr>
          <a:xfrm>
            <a:off x="107504" y="159505"/>
            <a:ext cx="8763000" cy="499167"/>
          </a:xfrm>
        </p:spPr>
        <p:txBody>
          <a:bodyPr/>
          <a:lstStyle/>
          <a:p>
            <a:r>
              <a:rPr lang="en-GB" sz="2000" b="1" dirty="0"/>
              <a:t>II:</a:t>
            </a:r>
            <a:r>
              <a:rPr lang="en-GB" sz="2000" dirty="0"/>
              <a:t> </a:t>
            </a:r>
            <a:r>
              <a:rPr lang="en-US" sz="2000" dirty="0"/>
              <a:t>Helps understand the way in which sources are translated through a series of processes to impact a receptor (e.g. a person, property)</a:t>
            </a:r>
          </a:p>
        </p:txBody>
      </p:sp>
      <p:pic>
        <p:nvPicPr>
          <p:cNvPr id="6" name="Picture 5"/>
          <p:cNvPicPr>
            <a:picLocks noChangeAspect="1"/>
          </p:cNvPicPr>
          <p:nvPr/>
        </p:nvPicPr>
        <p:blipFill>
          <a:blip r:embed="rId3"/>
          <a:stretch>
            <a:fillRect/>
          </a:stretch>
        </p:blipFill>
        <p:spPr>
          <a:xfrm rot="5400000">
            <a:off x="2165494" y="-933245"/>
            <a:ext cx="4729000" cy="8844981"/>
          </a:xfrm>
          <a:prstGeom prst="rect">
            <a:avLst/>
          </a:prstGeom>
        </p:spPr>
      </p:pic>
      <p:sp>
        <p:nvSpPr>
          <p:cNvPr id="7" name="TextBox 6"/>
          <p:cNvSpPr txBox="1"/>
          <p:nvPr/>
        </p:nvSpPr>
        <p:spPr>
          <a:xfrm>
            <a:off x="7092280" y="6309320"/>
            <a:ext cx="2121093" cy="369332"/>
          </a:xfrm>
          <a:prstGeom prst="rect">
            <a:avLst/>
          </a:prstGeom>
          <a:noFill/>
        </p:spPr>
        <p:txBody>
          <a:bodyPr wrap="none" rtlCol="0">
            <a:spAutoFit/>
          </a:bodyPr>
          <a:lstStyle/>
          <a:p>
            <a:r>
              <a:rPr lang="en-US" dirty="0"/>
              <a:t>Sayers et al, 2002</a:t>
            </a:r>
          </a:p>
        </p:txBody>
      </p:sp>
      <p:sp>
        <p:nvSpPr>
          <p:cNvPr id="8" name="Rectangle 7"/>
          <p:cNvSpPr/>
          <p:nvPr/>
        </p:nvSpPr>
        <p:spPr>
          <a:xfrm>
            <a:off x="7812359" y="1340769"/>
            <a:ext cx="1331641" cy="2160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Risk metrics</a:t>
            </a:r>
          </a:p>
        </p:txBody>
      </p:sp>
    </p:spTree>
    <p:extLst>
      <p:ext uri="{BB962C8B-B14F-4D97-AF65-F5344CB8AC3E}">
        <p14:creationId xmlns:p14="http://schemas.microsoft.com/office/powerpoint/2010/main" val="18031439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7C0A0263-81FB-4268-9707-2B9B8F1C653F}"/>
              </a:ext>
            </a:extLst>
          </p:cNvPr>
          <p:cNvPicPr>
            <a:picLocks noChangeAspect="1"/>
          </p:cNvPicPr>
          <p:nvPr/>
        </p:nvPicPr>
        <p:blipFill>
          <a:blip r:embed="rId3"/>
          <a:stretch>
            <a:fillRect/>
          </a:stretch>
        </p:blipFill>
        <p:spPr>
          <a:xfrm>
            <a:off x="611560" y="896211"/>
            <a:ext cx="8082498" cy="5961789"/>
          </a:xfrm>
          <a:prstGeom prst="rect">
            <a:avLst/>
          </a:prstGeom>
        </p:spPr>
      </p:pic>
      <p:sp>
        <p:nvSpPr>
          <p:cNvPr id="3" name="Title 1"/>
          <p:cNvSpPr>
            <a:spLocks noGrp="1"/>
          </p:cNvSpPr>
          <p:nvPr>
            <p:ph type="title"/>
          </p:nvPr>
        </p:nvSpPr>
        <p:spPr>
          <a:xfrm>
            <a:off x="107504" y="159505"/>
            <a:ext cx="8763000" cy="499167"/>
          </a:xfrm>
        </p:spPr>
        <p:txBody>
          <a:bodyPr/>
          <a:lstStyle/>
          <a:p>
            <a:r>
              <a:rPr lang="en-US" sz="2000" b="1" dirty="0"/>
              <a:t>III: </a:t>
            </a:r>
            <a:r>
              <a:rPr lang="en-US" sz="2000" dirty="0"/>
              <a:t>Informs the performance analysis and what needs to be </a:t>
            </a:r>
            <a:r>
              <a:rPr lang="en-US" sz="2000" dirty="0" err="1"/>
              <a:t>analysed</a:t>
            </a:r>
            <a:r>
              <a:rPr lang="en-US" sz="2000" dirty="0"/>
              <a:t> and why</a:t>
            </a:r>
          </a:p>
        </p:txBody>
      </p:sp>
      <p:sp>
        <p:nvSpPr>
          <p:cNvPr id="4" name="Rectangle 3">
            <a:extLst>
              <a:ext uri="{FF2B5EF4-FFF2-40B4-BE49-F238E27FC236}">
                <a16:creationId xmlns:a16="http://schemas.microsoft.com/office/drawing/2014/main" xmlns="" id="{D833EE41-479C-F246-A504-0E652478AC2E}"/>
              </a:ext>
            </a:extLst>
          </p:cNvPr>
          <p:cNvSpPr/>
          <p:nvPr/>
        </p:nvSpPr>
        <p:spPr>
          <a:xfrm>
            <a:off x="395536" y="658672"/>
            <a:ext cx="5040560" cy="6199328"/>
          </a:xfrm>
          <a:prstGeom prst="rect">
            <a:avLst/>
          </a:prstGeom>
          <a:noFill/>
          <a:ln w="571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729165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031573" y="980728"/>
            <a:ext cx="7699831" cy="4586105"/>
          </a:xfrm>
        </p:spPr>
        <p:txBody>
          <a:bodyPr>
            <a:normAutofit/>
          </a:bodyPr>
          <a:lstStyle/>
          <a:p>
            <a:r>
              <a:rPr lang="en-GB" dirty="0"/>
              <a:t>That part which is enforced on the system that can be considered external (not influenced by) to the system of interest</a:t>
            </a:r>
          </a:p>
          <a:p>
            <a:r>
              <a:rPr lang="en-GB" dirty="0"/>
              <a:t>Note that the definition of sources will different – and can be chosen by you – as the loads on the system</a:t>
            </a:r>
          </a:p>
          <a:p>
            <a:r>
              <a:rPr lang="en-GB" dirty="0"/>
              <a:t>This may require joint probability analysis (waves and water levels – and transformation to the boundaries of ‘your’ system</a:t>
            </a:r>
          </a:p>
        </p:txBody>
      </p:sp>
      <p:sp>
        <p:nvSpPr>
          <p:cNvPr id="3" name="Title 2"/>
          <p:cNvSpPr>
            <a:spLocks noGrp="1"/>
          </p:cNvSpPr>
          <p:nvPr>
            <p:ph type="title"/>
          </p:nvPr>
        </p:nvSpPr>
        <p:spPr>
          <a:xfrm>
            <a:off x="15625" y="0"/>
            <a:ext cx="7801197" cy="478653"/>
          </a:xfrm>
        </p:spPr>
        <p:txBody>
          <a:bodyPr>
            <a:normAutofit fontScale="90000"/>
          </a:bodyPr>
          <a:lstStyle/>
          <a:p>
            <a:r>
              <a:rPr lang="en-GB" dirty="0"/>
              <a:t>Source</a:t>
            </a:r>
          </a:p>
        </p:txBody>
      </p:sp>
    </p:spTree>
    <p:extLst>
      <p:ext uri="{BB962C8B-B14F-4D97-AF65-F5344CB8AC3E}">
        <p14:creationId xmlns:p14="http://schemas.microsoft.com/office/powerpoint/2010/main" val="35935055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79511" y="908720"/>
            <a:ext cx="7801198" cy="3181137"/>
          </a:xfrm>
        </p:spPr>
        <p:txBody>
          <a:bodyPr/>
          <a:lstStyle/>
          <a:p>
            <a:r>
              <a:rPr lang="en-GB" dirty="0"/>
              <a:t>Everything that influences the flood of water between the source and the receptor </a:t>
            </a:r>
          </a:p>
          <a:p>
            <a:r>
              <a:rPr lang="en-GB" dirty="0"/>
              <a:t>Dikes, quay walls, higher grounds, storm surge barriers, dams </a:t>
            </a:r>
            <a:r>
              <a:rPr lang="en-GB" dirty="0" err="1"/>
              <a:t>etc</a:t>
            </a:r>
            <a:r>
              <a:rPr lang="en-GB" dirty="0"/>
              <a:t> etc.</a:t>
            </a:r>
          </a:p>
          <a:p>
            <a:r>
              <a:rPr lang="en-GB" dirty="0"/>
              <a:t>Multiple failure mechanisms</a:t>
            </a:r>
          </a:p>
        </p:txBody>
      </p:sp>
      <p:sp>
        <p:nvSpPr>
          <p:cNvPr id="3" name="Title 2"/>
          <p:cNvSpPr>
            <a:spLocks noGrp="1"/>
          </p:cNvSpPr>
          <p:nvPr>
            <p:ph type="title"/>
          </p:nvPr>
        </p:nvSpPr>
        <p:spPr>
          <a:xfrm>
            <a:off x="179512" y="72986"/>
            <a:ext cx="7801197" cy="478653"/>
          </a:xfrm>
        </p:spPr>
        <p:txBody>
          <a:bodyPr>
            <a:normAutofit fontScale="90000"/>
          </a:bodyPr>
          <a:lstStyle/>
          <a:p>
            <a:r>
              <a:rPr lang="en-GB" dirty="0"/>
              <a:t>Pathways</a:t>
            </a:r>
          </a:p>
        </p:txBody>
      </p:sp>
      <p:pic>
        <p:nvPicPr>
          <p:cNvPr id="4" name="Picture 15" descr="9 faalmechanismen engels __ VTV02 FIG 05_01_01">
            <a:extLst>
              <a:ext uri="{FF2B5EF4-FFF2-40B4-BE49-F238E27FC236}">
                <a16:creationId xmlns:a16="http://schemas.microsoft.com/office/drawing/2014/main" xmlns="" id="{A2700CE8-4B6C-1746-BCA4-1E7BC3D4063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71800" y="3068960"/>
            <a:ext cx="6156176" cy="3366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70049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79512" y="859265"/>
            <a:ext cx="7417945" cy="3181137"/>
          </a:xfrm>
        </p:spPr>
        <p:txBody>
          <a:bodyPr/>
          <a:lstStyle/>
          <a:p>
            <a:pPr marL="0" indent="0">
              <a:buNone/>
            </a:pPr>
            <a:r>
              <a:rPr lang="en-GB" dirty="0"/>
              <a:t>We evaluate a limit state function</a:t>
            </a:r>
          </a:p>
          <a:p>
            <a:r>
              <a:rPr lang="en-GB" dirty="0"/>
              <a:t>Z = R-S</a:t>
            </a:r>
          </a:p>
          <a:p>
            <a:pPr lvl="1"/>
            <a:r>
              <a:rPr lang="en-GB" sz="1800" dirty="0"/>
              <a:t>Z &lt; 0 means failure, R =  Strength, S =  Load</a:t>
            </a:r>
          </a:p>
          <a:p>
            <a:r>
              <a:rPr lang="en-GB" dirty="0"/>
              <a:t>Can be simple or more complex</a:t>
            </a:r>
          </a:p>
          <a:p>
            <a:pPr lvl="1"/>
            <a:r>
              <a:rPr lang="en-GB" sz="2000" dirty="0"/>
              <a:t>Simple:  Fail occurs at overflow of a dike: Z = crest level – water level</a:t>
            </a:r>
          </a:p>
          <a:p>
            <a:pPr lvl="1"/>
            <a:r>
              <a:rPr lang="en-GB" sz="2000" dirty="0"/>
              <a:t>More complex: Multiple interacting failure modes – rear face erosion, piping, rotating, micro fissures etc</a:t>
            </a:r>
          </a:p>
        </p:txBody>
      </p:sp>
      <p:sp>
        <p:nvSpPr>
          <p:cNvPr id="3" name="Title 2"/>
          <p:cNvSpPr>
            <a:spLocks noGrp="1"/>
          </p:cNvSpPr>
          <p:nvPr>
            <p:ph type="title"/>
          </p:nvPr>
        </p:nvSpPr>
        <p:spPr>
          <a:xfrm>
            <a:off x="0" y="94760"/>
            <a:ext cx="9252520" cy="478653"/>
          </a:xfrm>
        </p:spPr>
        <p:txBody>
          <a:bodyPr>
            <a:normAutofit fontScale="90000"/>
          </a:bodyPr>
          <a:lstStyle/>
          <a:p>
            <a:r>
              <a:rPr lang="en-GB" dirty="0"/>
              <a:t>Pathway – Individual asset performance</a:t>
            </a:r>
          </a:p>
        </p:txBody>
      </p:sp>
    </p:spTree>
    <p:extLst>
      <p:ext uri="{BB962C8B-B14F-4D97-AF65-F5344CB8AC3E}">
        <p14:creationId xmlns:p14="http://schemas.microsoft.com/office/powerpoint/2010/main" val="623295897"/>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1971</TotalTime>
  <Words>967</Words>
  <Application>Microsoft Office PowerPoint</Application>
  <PresentationFormat>Diavoorstelling (4:3)</PresentationFormat>
  <Paragraphs>94</Paragraphs>
  <Slides>18</Slides>
  <Notes>6</Notes>
  <HiddenSlides>0</HiddenSlides>
  <MMClips>0</MMClips>
  <ScaleCrop>false</ScaleCrop>
  <HeadingPairs>
    <vt:vector size="6" baseType="variant">
      <vt:variant>
        <vt:lpstr>Thema</vt:lpstr>
      </vt:variant>
      <vt:variant>
        <vt:i4>1</vt:i4>
      </vt:variant>
      <vt:variant>
        <vt:lpstr>Ingesloten OLE-bronprogramma's</vt:lpstr>
      </vt:variant>
      <vt:variant>
        <vt:i4>2</vt:i4>
      </vt:variant>
      <vt:variant>
        <vt:lpstr>Diatitels</vt:lpstr>
      </vt:variant>
      <vt:variant>
        <vt:i4>18</vt:i4>
      </vt:variant>
    </vt:vector>
  </HeadingPairs>
  <TitlesOfParts>
    <vt:vector size="21" baseType="lpstr">
      <vt:lpstr>Default Design</vt:lpstr>
      <vt:lpstr>Picture</vt:lpstr>
      <vt:lpstr>Document</vt:lpstr>
      <vt:lpstr>PowerPoint-presentatie</vt:lpstr>
      <vt:lpstr>Source-Pathway-Receptor</vt:lpstr>
      <vt:lpstr>I: Helping understand the issues that influence risk….</vt:lpstr>
      <vt:lpstr>I: Helping understand issues that influence risk and the risk metrics to be considered</vt:lpstr>
      <vt:lpstr>II: Helps understand the way in which sources are translated through a series of processes to impact a receptor (e.g. a person, property)</vt:lpstr>
      <vt:lpstr>III: Informs the performance analysis and what needs to be analysed and why</vt:lpstr>
      <vt:lpstr>Source</vt:lpstr>
      <vt:lpstr>Pathways</vt:lpstr>
      <vt:lpstr>Pathway – Individual asset performance</vt:lpstr>
      <vt:lpstr>Pathways – Evaluation approaches</vt:lpstr>
      <vt:lpstr>Fragility curve – conventional mis-interpretation</vt:lpstr>
      <vt:lpstr>Fragility curve – a more realistic interpretation</vt:lpstr>
      <vt:lpstr>PowerPoint-presentatie</vt:lpstr>
      <vt:lpstr>Fragility curves (by failure mode) – Netherlands, Wouter</vt:lpstr>
      <vt:lpstr>Application in FAIR</vt:lpstr>
      <vt:lpstr>Some thoughts on performance analysis for asset management</vt:lpstr>
      <vt:lpstr>Wrapping up</vt:lpstr>
      <vt:lpstr> Sayers, P., Walsh, C. and Dawson, R. (2015) Climate impacts on flood and coastal erosion infrastructure. Published by Institution of Civil Engineers, London. Journal of Infrastructure Asset Management. DOI: 10.1680/iasma.14.00040  Sayers P B, Galloway Gerry, Penning-Rowsell Edmund, Shen F, Wen K,  Chen Y, Le Quesne T (2014). Strategic flood management: ten ‘golden rules’ to guide a sound approach. Journal: International Journal of River Basin Management. DOI: 10.1080/15715124.2014.902378​  Sayers PB; Hall JW; Meadowcroft IC (2002). Towards risk-based flood hazard management in the  UK. Civil Engineering 2002, 150(5), 36-42. </vt:lpstr>
    </vt:vector>
  </TitlesOfParts>
  <Company>Environment Agency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LRATCLIFFE</dc:creator>
  <cp:lastModifiedBy>Schrijver, Remco (WVL)</cp:lastModifiedBy>
  <cp:revision>97</cp:revision>
  <dcterms:created xsi:type="dcterms:W3CDTF">2009-11-03T14:59:53Z</dcterms:created>
  <dcterms:modified xsi:type="dcterms:W3CDTF">2018-09-25T07:39:43Z</dcterms:modified>
</cp:coreProperties>
</file>