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  <p:sldMasterId id="2147483657" r:id="rId2"/>
    <p:sldMasterId id="2147483664" r:id="rId3"/>
    <p:sldMasterId id="2147483671" r:id="rId4"/>
    <p:sldMasterId id="2147483678" r:id="rId5"/>
  </p:sldMasterIdLst>
  <p:sldIdLst>
    <p:sldId id="257" r:id="rId6"/>
    <p:sldId id="258" r:id="rId7"/>
    <p:sldId id="259" r:id="rId8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amer, Priscilla (WVL)" initials="P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25A"/>
    <a:srgbClr val="002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0" autoAdjust="0"/>
    <p:restoredTop sz="95966" autoAdjust="0"/>
  </p:normalViewPr>
  <p:slideViewPr>
    <p:cSldViewPr snapToGrid="0" snapToObjects="1">
      <p:cViewPr>
        <p:scale>
          <a:sx n="150" d="100"/>
          <a:sy n="150" d="100"/>
        </p:scale>
        <p:origin x="-13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31575" y="196709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</a:t>
            </a:r>
            <a:r>
              <a:rPr lang="de-DE" dirty="0" err="1" smtClean="0"/>
              <a:t>Subline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a-DK" smtClean="0"/>
              <a:t>Klik for at redigere i master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849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a-DK" smtClean="0"/>
              <a:t>Klik for at redigere i master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609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31575" y="196709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</a:t>
            </a:r>
            <a:r>
              <a:rPr lang="de-DE" dirty="0" err="1" smtClean="0"/>
              <a:t>Subline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3801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1574" y="2385696"/>
            <a:ext cx="3829704" cy="3181137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5003068" y="2365447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5404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5" y="2314475"/>
            <a:ext cx="3829703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1031574" y="2862515"/>
            <a:ext cx="3829704" cy="2659026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5003068" y="2862515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Mastertextformat bearbeiten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Zweite Ebene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Dritte Ebene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Vierte Ebene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Fünfte Ebene</a:t>
            </a:r>
            <a:endParaRPr lang="de-DE" dirty="0" smtClean="0"/>
          </a:p>
        </p:txBody>
      </p:sp>
      <p:sp>
        <p:nvSpPr>
          <p:cNvPr id="13" name="Textplatzhalter 2"/>
          <p:cNvSpPr>
            <a:spLocks noGrp="1"/>
          </p:cNvSpPr>
          <p:nvPr>
            <p:ph type="body" idx="15"/>
          </p:nvPr>
        </p:nvSpPr>
        <p:spPr>
          <a:xfrm>
            <a:off x="5003068" y="2314475"/>
            <a:ext cx="3829704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16471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7186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6937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1574" y="1510115"/>
            <a:ext cx="3124147" cy="359607"/>
          </a:xfrm>
        </p:spPr>
        <p:txBody>
          <a:bodyPr anchor="t">
            <a:normAutofit/>
          </a:bodyPr>
          <a:lstStyle>
            <a:lvl1pPr algn="l">
              <a:defRPr sz="2400" b="0" i="0">
                <a:latin typeface="Univers LT Std 55"/>
                <a:cs typeface="Univers LT Std 55"/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68610" y="1510115"/>
            <a:ext cx="4418189" cy="350638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Mastertextformat bearbeiten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Zweite Ebene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Dritte Ebene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Vierte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31574" y="2008943"/>
            <a:ext cx="3124147" cy="37291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78988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31575" y="196709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</a:t>
            </a:r>
            <a:r>
              <a:rPr lang="de-DE" dirty="0" err="1" smtClean="0"/>
              <a:t>Subline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5385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1574" y="2385696"/>
            <a:ext cx="3829704" cy="3181137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5003068" y="2365447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1294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5" y="2314475"/>
            <a:ext cx="3829703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1031574" y="2862515"/>
            <a:ext cx="3829704" cy="2659026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5003068" y="2862515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Mastertextformat bearbeiten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Zweite Ebene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Dritte Ebene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Vierte Ebene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Fünfte Ebene</a:t>
            </a:r>
            <a:endParaRPr lang="de-DE" dirty="0" smtClean="0"/>
          </a:p>
        </p:txBody>
      </p:sp>
      <p:sp>
        <p:nvSpPr>
          <p:cNvPr id="13" name="Textplatzhalter 2"/>
          <p:cNvSpPr>
            <a:spLocks noGrp="1"/>
          </p:cNvSpPr>
          <p:nvPr>
            <p:ph type="body" idx="15"/>
          </p:nvPr>
        </p:nvSpPr>
        <p:spPr>
          <a:xfrm>
            <a:off x="5003068" y="2314475"/>
            <a:ext cx="3829704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3148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1574" y="2385696"/>
            <a:ext cx="3829704" cy="3181137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a-DK" smtClean="0"/>
              <a:t>Klik for at redigere i master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5003068" y="2365447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2563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727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841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1574" y="1510115"/>
            <a:ext cx="3124147" cy="359607"/>
          </a:xfrm>
        </p:spPr>
        <p:txBody>
          <a:bodyPr anchor="t">
            <a:normAutofit/>
          </a:bodyPr>
          <a:lstStyle>
            <a:lvl1pPr algn="l">
              <a:defRPr sz="2400" b="0" i="0">
                <a:latin typeface="Univers LT Std 55"/>
                <a:cs typeface="Univers LT Std 55"/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68610" y="1510115"/>
            <a:ext cx="4418189" cy="350638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Mastertextformat bearbeiten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Zweite Ebene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Dritte Ebene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Vierte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31574" y="2008943"/>
            <a:ext cx="3124147" cy="37291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45526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31575" y="196709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</a:t>
            </a:r>
            <a:r>
              <a:rPr lang="de-DE" dirty="0" err="1" smtClean="0"/>
              <a:t>Subline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4263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1574" y="2385696"/>
            <a:ext cx="3829704" cy="3181137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5003068" y="2365447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06405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5" y="2314475"/>
            <a:ext cx="3829703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1031574" y="2862515"/>
            <a:ext cx="3829704" cy="2659026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5003068" y="2862515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Mastertextformat bearbeiten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Zweite Ebene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Dritte Ebene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Vierte Ebene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Fünfte Ebene</a:t>
            </a:r>
            <a:endParaRPr lang="de-DE" dirty="0" smtClean="0"/>
          </a:p>
        </p:txBody>
      </p:sp>
      <p:sp>
        <p:nvSpPr>
          <p:cNvPr id="13" name="Textplatzhalter 2"/>
          <p:cNvSpPr>
            <a:spLocks noGrp="1"/>
          </p:cNvSpPr>
          <p:nvPr>
            <p:ph type="body" idx="15"/>
          </p:nvPr>
        </p:nvSpPr>
        <p:spPr>
          <a:xfrm>
            <a:off x="5003068" y="2314475"/>
            <a:ext cx="3829704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45053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6512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916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1574" y="1510115"/>
            <a:ext cx="3124147" cy="359607"/>
          </a:xfrm>
        </p:spPr>
        <p:txBody>
          <a:bodyPr anchor="t">
            <a:normAutofit/>
          </a:bodyPr>
          <a:lstStyle>
            <a:lvl1pPr algn="l">
              <a:defRPr sz="2400" b="0" i="0">
                <a:latin typeface="Univers LT Std 55"/>
                <a:cs typeface="Univers LT Std 55"/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68610" y="1510115"/>
            <a:ext cx="4418189" cy="350638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Mastertextformat bearbeiten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Zweite Ebene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Dritte Ebene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Vierte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31574" y="2008943"/>
            <a:ext cx="3124147" cy="37291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84156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31575" y="1967090"/>
            <a:ext cx="640080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 </a:t>
            </a:r>
            <a:r>
              <a:rPr lang="de-DE" dirty="0" err="1" smtClean="0"/>
              <a:t>subline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Edit master title format</a:t>
            </a:r>
            <a:endParaRPr lang="de-DE" dirty="0"/>
          </a:p>
        </p:txBody>
      </p:sp>
      <p:pic>
        <p:nvPicPr>
          <p:cNvPr id="4" name="Picture 2" descr="P:\wvl\Interreg VB\FAIR\FAIR Logo's\20160112133728_FAIR 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75" y="100126"/>
            <a:ext cx="2554224" cy="127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24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5" y="2314475"/>
            <a:ext cx="3829703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a-DK" smtClean="0"/>
              <a:t>Klik for at redigere i master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1031574" y="2862515"/>
            <a:ext cx="3829704" cy="2659026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5003068" y="2862515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 smtClean="0"/>
              <a:t>Klik for at redigere i master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 smtClean="0"/>
              <a:t>Andet niveau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 smtClean="0"/>
              <a:t>Tredje niveau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 smtClean="0"/>
              <a:t>Fjerde niveau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 smtClean="0"/>
              <a:t>Femte niveau</a:t>
            </a:r>
            <a:endParaRPr lang="de-DE" dirty="0" smtClean="0"/>
          </a:p>
        </p:txBody>
      </p:sp>
      <p:sp>
        <p:nvSpPr>
          <p:cNvPr id="13" name="Textplatzhalter 2"/>
          <p:cNvSpPr>
            <a:spLocks noGrp="1"/>
          </p:cNvSpPr>
          <p:nvPr>
            <p:ph type="body" idx="15"/>
          </p:nvPr>
        </p:nvSpPr>
        <p:spPr>
          <a:xfrm>
            <a:off x="5003068" y="2314475"/>
            <a:ext cx="3829704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366479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031574" y="2385696"/>
            <a:ext cx="3829704" cy="3181137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 baseline="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format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Edit master title format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 hasCustomPrompt="1"/>
          </p:nvPr>
        </p:nvSpPr>
        <p:spPr>
          <a:xfrm>
            <a:off x="5003068" y="2365447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 baseline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format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pic>
        <p:nvPicPr>
          <p:cNvPr id="5" name="Picture 2" descr="P:\wvl\Interreg VB\FAIR\FAIR Logo's\20160112133728_FAIR 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97" y="100126"/>
            <a:ext cx="2554224" cy="127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751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31575" y="2314475"/>
            <a:ext cx="3829703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format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Edit master title format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 hasCustomPrompt="1"/>
          </p:nvPr>
        </p:nvSpPr>
        <p:spPr>
          <a:xfrm>
            <a:off x="1031574" y="2862515"/>
            <a:ext cx="3829704" cy="2659026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format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5003068" y="2862515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 baseline="0"/>
            </a:lvl2pPr>
            <a:lvl3pPr>
              <a:defRPr sz="20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 smtClean="0"/>
              <a:t>Edit master text format 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 smtClean="0"/>
              <a:t>Second level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 smtClean="0"/>
              <a:t>Third level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 smtClean="0"/>
              <a:t>Fourth level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 smtClean="0"/>
              <a:t>Fifth level</a:t>
            </a:r>
            <a:endParaRPr lang="de-DE" dirty="0" smtClean="0"/>
          </a:p>
        </p:txBody>
      </p:sp>
      <p:sp>
        <p:nvSpPr>
          <p:cNvPr id="13" name="Textplatzhalter 2"/>
          <p:cNvSpPr>
            <a:spLocks noGrp="1"/>
          </p:cNvSpPr>
          <p:nvPr>
            <p:ph type="body" idx="15" hasCustomPrompt="1"/>
          </p:nvPr>
        </p:nvSpPr>
        <p:spPr>
          <a:xfrm>
            <a:off x="5003068" y="2314475"/>
            <a:ext cx="3829704" cy="394858"/>
          </a:xfrm>
        </p:spPr>
        <p:txBody>
          <a:bodyPr anchor="t"/>
          <a:lstStyle>
            <a:lvl1pPr marL="0" indent="0">
              <a:buNone/>
              <a:defRPr sz="2400" b="0" i="0" baseline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format</a:t>
            </a:r>
          </a:p>
        </p:txBody>
      </p:sp>
    </p:spTree>
    <p:extLst>
      <p:ext uri="{BB962C8B-B14F-4D97-AF65-F5344CB8AC3E}">
        <p14:creationId xmlns:p14="http://schemas.microsoft.com/office/powerpoint/2010/main" val="2278193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Edit master title 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094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50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31574" y="1510115"/>
            <a:ext cx="3124147" cy="359607"/>
          </a:xfrm>
        </p:spPr>
        <p:txBody>
          <a:bodyPr anchor="t">
            <a:normAutofit/>
          </a:bodyPr>
          <a:lstStyle>
            <a:lvl1pPr algn="l">
              <a:defRPr sz="2400" b="0" i="0">
                <a:latin typeface="Univers LT Std 55"/>
                <a:cs typeface="Univers LT Std 55"/>
              </a:defRPr>
            </a:lvl1pPr>
          </a:lstStyle>
          <a:p>
            <a:r>
              <a:rPr lang="en-US" dirty="0" smtClean="0"/>
              <a:t>Edit master title format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268610" y="1510115"/>
            <a:ext cx="4418189" cy="350638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4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 smtClean="0"/>
              <a:t>Edit master text format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 smtClean="0"/>
              <a:t>Second level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 smtClean="0"/>
              <a:t>Third level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 smtClean="0"/>
              <a:t>Fourth level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31574" y="2008943"/>
            <a:ext cx="3124147" cy="37291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format</a:t>
            </a:r>
          </a:p>
        </p:txBody>
      </p:sp>
    </p:spTree>
    <p:extLst>
      <p:ext uri="{BB962C8B-B14F-4D97-AF65-F5344CB8AC3E}">
        <p14:creationId xmlns:p14="http://schemas.microsoft.com/office/powerpoint/2010/main" val="8383886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31575" y="196709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</a:t>
            </a:r>
            <a:r>
              <a:rPr lang="de-DE" dirty="0" err="1" smtClean="0"/>
              <a:t>Subline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15247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1574" y="2385696"/>
            <a:ext cx="3829704" cy="3181137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5003068" y="2365447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47691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5" y="2314475"/>
            <a:ext cx="3829703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1031574" y="2862515"/>
            <a:ext cx="3829704" cy="2659026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5003068" y="2862515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Mastertextformat bearbeiten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Zweite Ebene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Dritte Ebene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Vierte Ebene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Fünfte Ebene</a:t>
            </a:r>
            <a:endParaRPr lang="de-DE" dirty="0" smtClean="0"/>
          </a:p>
        </p:txBody>
      </p:sp>
      <p:sp>
        <p:nvSpPr>
          <p:cNvPr id="13" name="Textplatzhalter 2"/>
          <p:cNvSpPr>
            <a:spLocks noGrp="1"/>
          </p:cNvSpPr>
          <p:nvPr>
            <p:ph type="body" idx="15"/>
          </p:nvPr>
        </p:nvSpPr>
        <p:spPr>
          <a:xfrm>
            <a:off x="5003068" y="2314475"/>
            <a:ext cx="3829704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620145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92139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12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a-DK" smtClean="0"/>
              <a:t>Klik for at redigere i master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68681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1574" y="1510115"/>
            <a:ext cx="3124147" cy="359607"/>
          </a:xfrm>
        </p:spPr>
        <p:txBody>
          <a:bodyPr anchor="t">
            <a:normAutofit/>
          </a:bodyPr>
          <a:lstStyle>
            <a:lvl1pPr algn="l">
              <a:defRPr sz="2400" b="0" i="0">
                <a:latin typeface="Univers LT Std 55"/>
                <a:cs typeface="Univers LT Std 55"/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68610" y="1510115"/>
            <a:ext cx="4418189" cy="350638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Mastertextformat bearbeiten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Zweite Ebene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Dritte Ebene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Vierte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31574" y="2008943"/>
            <a:ext cx="3124147" cy="37291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2951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38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1574" y="1510115"/>
            <a:ext cx="3124147" cy="359607"/>
          </a:xfrm>
        </p:spPr>
        <p:txBody>
          <a:bodyPr anchor="t">
            <a:normAutofit/>
          </a:bodyPr>
          <a:lstStyle>
            <a:lvl1pPr algn="l">
              <a:defRPr sz="2400" b="0" i="0">
                <a:latin typeface="Univers LT Std 55"/>
                <a:cs typeface="Univers LT Std 55"/>
              </a:defRPr>
            </a:lvl1pPr>
          </a:lstStyle>
          <a:p>
            <a:r>
              <a:rPr lang="da-DK" smtClean="0"/>
              <a:t>Klik for at redigere i master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68610" y="1510115"/>
            <a:ext cx="4418189" cy="350638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 smtClean="0"/>
              <a:t>Klik for at redigere i master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 smtClean="0"/>
              <a:t>Andet niveau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 smtClean="0"/>
              <a:t>Tredje niveau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 smtClean="0"/>
              <a:t>Fjerde niveau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31574" y="2008943"/>
            <a:ext cx="3124147" cy="37291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4058848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31575" y="196709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</a:t>
            </a:r>
            <a:r>
              <a:rPr lang="de-DE" dirty="0" err="1" smtClean="0"/>
              <a:t>Subline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a-DK" smtClean="0"/>
              <a:t>Klik for at redigere i master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578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1574" y="2385696"/>
            <a:ext cx="3829704" cy="3181137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a-DK" smtClean="0"/>
              <a:t>Klik for at redigere i master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5003068" y="2365447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0323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5" y="2314475"/>
            <a:ext cx="3829703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a-DK" smtClean="0"/>
              <a:t>Klik for at redigere i master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1031574" y="2862515"/>
            <a:ext cx="3829704" cy="2659026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5003068" y="2862515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 smtClean="0"/>
              <a:t>Klik for at redigere i master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 smtClean="0"/>
              <a:t>Andet niveau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 smtClean="0"/>
              <a:t>Tredje niveau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 smtClean="0"/>
              <a:t>Fjerde niveau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 smtClean="0"/>
              <a:t>Femte niveau</a:t>
            </a:r>
            <a:endParaRPr lang="de-DE" dirty="0" smtClean="0"/>
          </a:p>
        </p:txBody>
      </p:sp>
      <p:sp>
        <p:nvSpPr>
          <p:cNvPr id="13" name="Textplatzhalter 2"/>
          <p:cNvSpPr>
            <a:spLocks noGrp="1"/>
          </p:cNvSpPr>
          <p:nvPr>
            <p:ph type="body" idx="15"/>
          </p:nvPr>
        </p:nvSpPr>
        <p:spPr>
          <a:xfrm>
            <a:off x="5003068" y="2314475"/>
            <a:ext cx="3829704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474260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5.emf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0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6.emf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NSRP-2014-Combination_4-Combination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3663"/>
            <a:ext cx="9144000" cy="1905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e-DE" dirty="0" smtClean="0"/>
              <a:t>MASTERTITEL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4" y="2245361"/>
            <a:ext cx="7801198" cy="388080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 smtClean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 smtClean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 smtClean="0"/>
              <a:t>Mastertextformat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 smtClean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 smtClean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 smtClean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 smtClean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 smtClean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 smtClean="0"/>
          </a:p>
          <a:p>
            <a:pPr lvl="0"/>
            <a:endParaRPr lang="de-DE" dirty="0" smtClean="0"/>
          </a:p>
        </p:txBody>
      </p:sp>
      <p:pic>
        <p:nvPicPr>
          <p:cNvPr id="5" name="Bild 4" descr="INTERREG-North-Sea-Region-Logo-nSF-DF-CMYK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49" y="125857"/>
            <a:ext cx="2554224" cy="1039368"/>
          </a:xfrm>
          <a:prstGeom prst="rect">
            <a:avLst/>
          </a:prstGeom>
        </p:spPr>
      </p:pic>
      <p:pic>
        <p:nvPicPr>
          <p:cNvPr id="6" name="Bild 5" descr="interreg_icon_combating-climate_neg_CMYK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29" y="273909"/>
            <a:ext cx="485376" cy="485376"/>
          </a:xfrm>
          <a:prstGeom prst="rect">
            <a:avLst/>
          </a:prstGeom>
        </p:spPr>
      </p:pic>
      <p:pic>
        <p:nvPicPr>
          <p:cNvPr id="7" name="Bild 6" descr="interreg_icon_enviroment_neg_CMYK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605" y="273909"/>
            <a:ext cx="485376" cy="485376"/>
          </a:xfrm>
          <a:prstGeom prst="rect">
            <a:avLst/>
          </a:prstGeom>
        </p:spPr>
      </p:pic>
      <p:pic>
        <p:nvPicPr>
          <p:cNvPr id="8" name="Bild 7" descr="interreg_icon_research_and_innovation_neg_CMYK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352" y="273908"/>
            <a:ext cx="486411" cy="486411"/>
          </a:xfrm>
          <a:prstGeom prst="rect">
            <a:avLst/>
          </a:prstGeom>
        </p:spPr>
      </p:pic>
      <p:pic>
        <p:nvPicPr>
          <p:cNvPr id="9" name="Bild 8" descr="interreg_icon_sustainable_neg_CMYK.pd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916" y="273909"/>
            <a:ext cx="485376" cy="48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0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49" r:id="rId7"/>
    <p:sldLayoutId id="2147483652" r:id="rId8"/>
    <p:sldLayoutId id="2147483653" r:id="rId9"/>
    <p:sldLayoutId id="2147483654" r:id="rId10"/>
  </p:sldLayoutIdLst>
  <p:txStyles>
    <p:titleStyle>
      <a:lvl1pPr algn="l" defTabSz="457200" rtl="0" eaLnBrk="1" latinLnBrk="0" hangingPunct="1">
        <a:spcBef>
          <a:spcPct val="0"/>
        </a:spcBef>
        <a:buNone/>
        <a:tabLst>
          <a:tab pos="536575" algn="l"/>
        </a:tabLst>
        <a:defRPr sz="3400" b="0" i="0" kern="1200">
          <a:solidFill>
            <a:srgbClr val="002542"/>
          </a:solidFill>
          <a:latin typeface="Univers LT Std 55"/>
          <a:ea typeface="+mj-ea"/>
          <a:cs typeface="Univers LT Std 55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Char char="+"/>
        <a:tabLst>
          <a:tab pos="360363" algn="l"/>
        </a:tabLst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1pPr>
      <a:lvl2pPr marL="40005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None/>
        <a:tabLst>
          <a:tab pos="360363" algn="l"/>
        </a:tabLst>
        <a:defRPr sz="1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NSRP-2014-Wavelines_Research and Innovatio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73663"/>
            <a:ext cx="9144000" cy="1905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e-DE" dirty="0" smtClean="0"/>
              <a:t>MASTERTITEL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4" y="2245361"/>
            <a:ext cx="7801198" cy="388080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 smtClean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 smtClean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 smtClean="0"/>
              <a:t>Mastertextformat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 smtClean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 smtClean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 smtClean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 smtClean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 smtClean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 smtClean="0"/>
          </a:p>
          <a:p>
            <a:pPr lvl="0"/>
            <a:endParaRPr lang="de-DE" dirty="0" smtClean="0"/>
          </a:p>
        </p:txBody>
      </p:sp>
      <p:pic>
        <p:nvPicPr>
          <p:cNvPr id="7" name="Bild 6" descr="INTERREG-North-Sea-Region-Logo-nSF-DF-CMYK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49" y="125857"/>
            <a:ext cx="2554224" cy="1039368"/>
          </a:xfrm>
          <a:prstGeom prst="rect">
            <a:avLst/>
          </a:prstGeom>
        </p:spPr>
      </p:pic>
      <p:pic>
        <p:nvPicPr>
          <p:cNvPr id="9" name="Bild 8" descr="interreg_icon_research_and_innovation_neg_CMYK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881" y="273909"/>
            <a:ext cx="486411" cy="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0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</p:sldLayoutIdLst>
  <p:txStyles>
    <p:titleStyle>
      <a:lvl1pPr algn="l" defTabSz="457200" rtl="0" eaLnBrk="1" latinLnBrk="0" hangingPunct="1">
        <a:spcBef>
          <a:spcPct val="0"/>
        </a:spcBef>
        <a:buNone/>
        <a:tabLst>
          <a:tab pos="536575" algn="l"/>
        </a:tabLst>
        <a:defRPr sz="3400" b="0" i="0" kern="1200">
          <a:solidFill>
            <a:srgbClr val="002542"/>
          </a:solidFill>
          <a:latin typeface="Univers LT Std 55"/>
          <a:ea typeface="+mj-ea"/>
          <a:cs typeface="Univers LT Std 55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Char char="+"/>
        <a:tabLst>
          <a:tab pos="360363" algn="l"/>
        </a:tabLst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1pPr>
      <a:lvl2pPr marL="40005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None/>
        <a:tabLst>
          <a:tab pos="360363" algn="l"/>
        </a:tabLst>
        <a:defRPr sz="1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NSRP-2014-Wavelines_Environment and Resource Efficiency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3663"/>
            <a:ext cx="9144000" cy="1905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e-DE" dirty="0" smtClean="0"/>
              <a:t>MASTERTITEL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4" y="2245361"/>
            <a:ext cx="7801198" cy="388080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 smtClean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 smtClean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 smtClean="0"/>
              <a:t>Mastertextformat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 smtClean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 smtClean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 smtClean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 smtClean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 smtClean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 smtClean="0"/>
          </a:p>
          <a:p>
            <a:pPr lvl="0"/>
            <a:endParaRPr lang="de-DE" dirty="0" smtClean="0"/>
          </a:p>
        </p:txBody>
      </p:sp>
      <p:pic>
        <p:nvPicPr>
          <p:cNvPr id="7" name="Bild 6" descr="INTERREG-North-Sea-Region-Logo-nSF-DF-CMYK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49" y="125857"/>
            <a:ext cx="2554224" cy="1039368"/>
          </a:xfrm>
          <a:prstGeom prst="rect">
            <a:avLst/>
          </a:prstGeom>
        </p:spPr>
      </p:pic>
      <p:pic>
        <p:nvPicPr>
          <p:cNvPr id="9" name="Bild 8" descr="interreg_icon_enviroment_neg_CMYK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916" y="274943"/>
            <a:ext cx="485376" cy="48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1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457200" rtl="0" eaLnBrk="1" latinLnBrk="0" hangingPunct="1">
        <a:spcBef>
          <a:spcPct val="0"/>
        </a:spcBef>
        <a:buNone/>
        <a:tabLst>
          <a:tab pos="536575" algn="l"/>
        </a:tabLst>
        <a:defRPr sz="3400" b="0" i="0" kern="1200">
          <a:solidFill>
            <a:srgbClr val="002542"/>
          </a:solidFill>
          <a:latin typeface="Univers LT Std 55"/>
          <a:ea typeface="+mj-ea"/>
          <a:cs typeface="Univers LT Std 55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Char char="+"/>
        <a:tabLst>
          <a:tab pos="360363" algn="l"/>
        </a:tabLst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1pPr>
      <a:lvl2pPr marL="40005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None/>
        <a:tabLst>
          <a:tab pos="360363" algn="l"/>
        </a:tabLst>
        <a:defRPr sz="1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NSRP-2014-Wavelines_Combating Climate Chang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73663"/>
            <a:ext cx="9144000" cy="1905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e-DE" dirty="0" smtClean="0"/>
              <a:t>MASTER TITLE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4" y="2245361"/>
            <a:ext cx="7801198" cy="388080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 smtClean="0"/>
              <a:t>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DE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 smtClean="0"/>
              <a:t>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DE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 smtClean="0"/>
              <a:t>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DE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 smtClean="0"/>
              <a:t>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DE" dirty="0" smtClean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 smtClean="0"/>
              <a:t>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r>
              <a:rPr lang="de-DE" dirty="0" smtClean="0"/>
              <a:t>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 smtClean="0"/>
              <a:t>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r>
              <a:rPr lang="de-DE" dirty="0" smtClean="0"/>
              <a:t>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 smtClean="0"/>
              <a:t>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r>
              <a:rPr lang="de-DE" dirty="0" smtClean="0"/>
              <a:t>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 smtClean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 smtClean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 smtClean="0"/>
          </a:p>
          <a:p>
            <a:pPr lvl="0"/>
            <a:endParaRPr lang="de-DE" dirty="0" smtClean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06" y="125857"/>
            <a:ext cx="2083709" cy="1039368"/>
          </a:xfrm>
          <a:prstGeom prst="rect">
            <a:avLst/>
          </a:prstGeom>
        </p:spPr>
      </p:pic>
      <p:pic>
        <p:nvPicPr>
          <p:cNvPr id="6" name="Bild 5" descr="interreg_icon_combating-climate_neg_CMYK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916" y="273909"/>
            <a:ext cx="485376" cy="48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2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p:txStyles>
    <p:titleStyle>
      <a:lvl1pPr algn="l" defTabSz="457200" rtl="0" eaLnBrk="1" latinLnBrk="0" hangingPunct="1">
        <a:spcBef>
          <a:spcPct val="0"/>
        </a:spcBef>
        <a:buNone/>
        <a:tabLst>
          <a:tab pos="536575" algn="l"/>
        </a:tabLst>
        <a:defRPr sz="3400" b="0" i="0" kern="1200">
          <a:solidFill>
            <a:srgbClr val="00339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Char char="+"/>
        <a:tabLst>
          <a:tab pos="360363" algn="l"/>
        </a:tabLst>
        <a:defRPr sz="2400" b="0" i="0" kern="1200">
          <a:solidFill>
            <a:srgbClr val="00339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0005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None/>
        <a:tabLst>
          <a:tab pos="360363" algn="l"/>
        </a:tabLst>
        <a:defRPr sz="1400" b="0" i="0" kern="1200">
          <a:solidFill>
            <a:srgbClr val="003399"/>
          </a:solidFill>
          <a:latin typeface="Univers LT Std 45 Light"/>
          <a:ea typeface="+mn-ea"/>
          <a:cs typeface="Univers LT Std 45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NSRP-2014-Wavelines_Sustainable Transpor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73663"/>
            <a:ext cx="9144000" cy="1905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e-DE" dirty="0" smtClean="0"/>
              <a:t>MASTERTITEL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4" y="2245361"/>
            <a:ext cx="7801198" cy="388080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 smtClean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 smtClean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 smtClean="0"/>
              <a:t>Mastertextformat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 smtClean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 smtClean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 smtClean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 smtClean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 smtClean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 smtClean="0"/>
          </a:p>
          <a:p>
            <a:pPr lvl="0"/>
            <a:endParaRPr lang="de-DE" dirty="0" smtClean="0"/>
          </a:p>
        </p:txBody>
      </p:sp>
      <p:pic>
        <p:nvPicPr>
          <p:cNvPr id="7" name="Bild 6" descr="INTERREG-North-Sea-Region-Logo-nSF-DF-CMYK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49" y="125857"/>
            <a:ext cx="2554224" cy="1039368"/>
          </a:xfrm>
          <a:prstGeom prst="rect">
            <a:avLst/>
          </a:prstGeom>
        </p:spPr>
      </p:pic>
      <p:pic>
        <p:nvPicPr>
          <p:cNvPr id="11" name="Bild 10" descr="interreg_icon_sustainable_neg_CMYK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916" y="273909"/>
            <a:ext cx="485376" cy="48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5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txStyles>
    <p:titleStyle>
      <a:lvl1pPr algn="l" defTabSz="457200" rtl="0" eaLnBrk="1" latinLnBrk="0" hangingPunct="1">
        <a:spcBef>
          <a:spcPct val="0"/>
        </a:spcBef>
        <a:buNone/>
        <a:tabLst>
          <a:tab pos="536575" algn="l"/>
        </a:tabLst>
        <a:defRPr sz="3400" b="0" i="0" kern="1200">
          <a:solidFill>
            <a:srgbClr val="002542"/>
          </a:solidFill>
          <a:latin typeface="Univers LT Std 55"/>
          <a:ea typeface="+mj-ea"/>
          <a:cs typeface="Univers LT Std 55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Char char="+"/>
        <a:tabLst>
          <a:tab pos="360363" algn="l"/>
        </a:tabLst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1pPr>
      <a:lvl2pPr marL="40005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None/>
        <a:tabLst>
          <a:tab pos="360363" algn="l"/>
        </a:tabLst>
        <a:defRPr sz="1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/>
          <p:cNvSpPr/>
          <p:nvPr/>
        </p:nvSpPr>
        <p:spPr>
          <a:xfrm>
            <a:off x="1622733" y="2476500"/>
            <a:ext cx="646113" cy="279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Wave; 3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1622733" y="2971800"/>
            <a:ext cx="646113" cy="279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Tide / River Elbe ; 1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1630680" y="3460750"/>
            <a:ext cx="638166" cy="279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Surge; </a:t>
            </a:r>
            <a:r>
              <a:rPr lang="en-US" sz="800" dirty="0" smtClean="0">
                <a:solidFill>
                  <a:schemeClr val="tx1"/>
                </a:solidFill>
              </a:rPr>
              <a:t>2,3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2571750" y="2971800"/>
            <a:ext cx="589271" cy="279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Storm surge; 1,2,3,4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6815446" y="1593850"/>
            <a:ext cx="869950" cy="279400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Residential properties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7955270" y="1593850"/>
            <a:ext cx="981075" cy="2794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Damage to buildings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6815446" y="2025650"/>
            <a:ext cx="869950" cy="279400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Recreational areas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7955270" y="2025650"/>
            <a:ext cx="981075" cy="2794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Damage to facilities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6815446" y="2540000"/>
            <a:ext cx="869950" cy="279400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Important infrastructure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7955270" y="2540000"/>
            <a:ext cx="981075" cy="2794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Roads / railways / hospitals / elderly homes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6815446" y="2971800"/>
            <a:ext cx="869950" cy="279400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Culture heritage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6815446" y="3454400"/>
            <a:ext cx="869950" cy="279400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Protected nature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2" name="Abgerundetes Rechteck 21"/>
          <p:cNvSpPr/>
          <p:nvPr/>
        </p:nvSpPr>
        <p:spPr>
          <a:xfrm>
            <a:off x="6815446" y="3886200"/>
            <a:ext cx="869950" cy="279400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Civil facilities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3" name="Abgerundetes Rechteck 22"/>
          <p:cNvSpPr/>
          <p:nvPr/>
        </p:nvSpPr>
        <p:spPr>
          <a:xfrm>
            <a:off x="7955270" y="3886200"/>
            <a:ext cx="981075" cy="2794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Damage to buildings / business economy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6815446" y="4337050"/>
            <a:ext cx="869950" cy="279400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Agriculture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7955270" y="4337050"/>
            <a:ext cx="981075" cy="2794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Loss of local production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6" name="Abgerundetes Rechteck 25"/>
          <p:cNvSpPr/>
          <p:nvPr/>
        </p:nvSpPr>
        <p:spPr>
          <a:xfrm>
            <a:off x="6815446" y="4768850"/>
            <a:ext cx="869950" cy="279400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People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7" name="Abgerundetes Rechteck 26"/>
          <p:cNvSpPr/>
          <p:nvPr/>
        </p:nvSpPr>
        <p:spPr>
          <a:xfrm>
            <a:off x="7955270" y="4768850"/>
            <a:ext cx="981075" cy="2794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Loss of life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9" name="Abgerundetes Rechteck 28"/>
          <p:cNvSpPr/>
          <p:nvPr/>
        </p:nvSpPr>
        <p:spPr>
          <a:xfrm>
            <a:off x="3348739" y="5321300"/>
            <a:ext cx="2525009" cy="279400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Responses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Abgerundetes Rechteck 29"/>
          <p:cNvSpPr/>
          <p:nvPr/>
        </p:nvSpPr>
        <p:spPr>
          <a:xfrm>
            <a:off x="3675368" y="3470275"/>
            <a:ext cx="1343025" cy="279400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Overtopping gates;  </a:t>
            </a:r>
            <a:r>
              <a:rPr lang="en-US" sz="900" dirty="0" smtClean="0">
                <a:solidFill>
                  <a:schemeClr val="tx1"/>
                </a:solidFill>
              </a:rPr>
              <a:t>1,7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3" name="Abgerundetes Rechteck 32"/>
          <p:cNvSpPr/>
          <p:nvPr/>
        </p:nvSpPr>
        <p:spPr>
          <a:xfrm>
            <a:off x="3670606" y="2971800"/>
            <a:ext cx="1347789" cy="279400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Overtopping (and breach) dikes &amp; walls; </a:t>
            </a:r>
            <a:r>
              <a:rPr lang="en-US" sz="800" dirty="0" smtClean="0">
                <a:solidFill>
                  <a:schemeClr val="tx1"/>
                </a:solidFill>
              </a:rPr>
              <a:t>2,7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4" name="Abgerundetes Rechteck 33"/>
          <p:cNvSpPr/>
          <p:nvPr/>
        </p:nvSpPr>
        <p:spPr>
          <a:xfrm>
            <a:off x="3675369" y="2473325"/>
            <a:ext cx="1343025" cy="279400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Crossing the gate </a:t>
            </a:r>
            <a:r>
              <a:rPr lang="en-US" sz="900" dirty="0" smtClean="0">
                <a:solidFill>
                  <a:schemeClr val="tx1"/>
                </a:solidFill>
              </a:rPr>
              <a:t>(gate </a:t>
            </a:r>
            <a:r>
              <a:rPr lang="en-US" sz="900" dirty="0" smtClean="0">
                <a:solidFill>
                  <a:schemeClr val="tx1"/>
                </a:solidFill>
              </a:rPr>
              <a:t>not closed); </a:t>
            </a:r>
            <a:r>
              <a:rPr lang="en-US" sz="900" dirty="0" smtClean="0">
                <a:solidFill>
                  <a:schemeClr val="tx1"/>
                </a:solidFill>
              </a:rPr>
              <a:t>3,4,5,6,8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5" name="Abgerundetes Rechteck 34"/>
          <p:cNvSpPr/>
          <p:nvPr/>
        </p:nvSpPr>
        <p:spPr>
          <a:xfrm>
            <a:off x="5765800" y="2978150"/>
            <a:ext cx="711200" cy="279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Partial flooding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3316595" y="822960"/>
            <a:ext cx="2557153" cy="279400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Drivers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2408937" y="1454150"/>
            <a:ext cx="946150" cy="546100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Climate change</a:t>
            </a:r>
          </a:p>
          <a:p>
            <a:r>
              <a:rPr lang="en-US" sz="700" dirty="0" smtClean="0">
                <a:solidFill>
                  <a:schemeClr val="tx1"/>
                </a:solidFill>
              </a:rPr>
              <a:t>2. Sea level rise</a:t>
            </a:r>
          </a:p>
          <a:p>
            <a:r>
              <a:rPr lang="en-US" sz="700" dirty="0">
                <a:solidFill>
                  <a:schemeClr val="tx1"/>
                </a:solidFill>
              </a:rPr>
              <a:t>3</a:t>
            </a:r>
            <a:r>
              <a:rPr lang="en-US" sz="700" dirty="0" smtClean="0">
                <a:solidFill>
                  <a:schemeClr val="tx1"/>
                </a:solidFill>
              </a:rPr>
              <a:t>. Extreme Storms</a:t>
            </a:r>
          </a:p>
          <a:p>
            <a:r>
              <a:rPr lang="en-US" sz="700" dirty="0" smtClean="0">
                <a:solidFill>
                  <a:schemeClr val="tx1"/>
                </a:solidFill>
              </a:rPr>
              <a:t>4. Heavy rainfall</a:t>
            </a:r>
          </a:p>
        </p:txBody>
      </p:sp>
      <p:sp>
        <p:nvSpPr>
          <p:cNvPr id="38" name="Abgerundetes Rechteck 37"/>
          <p:cNvSpPr/>
          <p:nvPr/>
        </p:nvSpPr>
        <p:spPr>
          <a:xfrm>
            <a:off x="3430101" y="1454150"/>
            <a:ext cx="885827" cy="546099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Deterioration</a:t>
            </a:r>
          </a:p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Faulty operation</a:t>
            </a:r>
          </a:p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Sabotage /vandalism</a:t>
            </a:r>
          </a:p>
        </p:txBody>
      </p:sp>
      <p:sp>
        <p:nvSpPr>
          <p:cNvPr id="39" name="Abgerundetes Rechteck 38"/>
          <p:cNvSpPr/>
          <p:nvPr/>
        </p:nvSpPr>
        <p:spPr>
          <a:xfrm>
            <a:off x="5405743" y="1454150"/>
            <a:ext cx="946150" cy="546098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Population / same protection for all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28" name="Gerade Verbindung 27"/>
          <p:cNvCxnSpPr>
            <a:endCxn id="37" idx="2"/>
          </p:cNvCxnSpPr>
          <p:nvPr/>
        </p:nvCxnSpPr>
        <p:spPr>
          <a:xfrm flipV="1">
            <a:off x="2882012" y="2000250"/>
            <a:ext cx="0" cy="184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 flipH="1">
            <a:off x="1443346" y="2184400"/>
            <a:ext cx="14386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443346" y="2184400"/>
            <a:ext cx="0" cy="19184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>
            <a:off x="1443346" y="2616200"/>
            <a:ext cx="179387" cy="6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>
            <a:endCxn id="9" idx="1"/>
          </p:cNvCxnSpPr>
          <p:nvPr/>
        </p:nvCxnSpPr>
        <p:spPr>
          <a:xfrm>
            <a:off x="1443346" y="3111500"/>
            <a:ext cx="1793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>
            <a:endCxn id="10" idx="1"/>
          </p:cNvCxnSpPr>
          <p:nvPr/>
        </p:nvCxnSpPr>
        <p:spPr>
          <a:xfrm>
            <a:off x="1448109" y="3599656"/>
            <a:ext cx="182571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>
            <a:stCxn id="9" idx="3"/>
          </p:cNvCxnSpPr>
          <p:nvPr/>
        </p:nvCxnSpPr>
        <p:spPr>
          <a:xfrm>
            <a:off x="2268846" y="3111500"/>
            <a:ext cx="3029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/>
          <p:nvPr/>
        </p:nvCxnSpPr>
        <p:spPr>
          <a:xfrm flipH="1" flipV="1">
            <a:off x="2395846" y="2616200"/>
            <a:ext cx="12700" cy="1479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/>
          <p:nvPr/>
        </p:nvCxnSpPr>
        <p:spPr>
          <a:xfrm flipH="1">
            <a:off x="2268847" y="2616200"/>
            <a:ext cx="1269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>
            <a:endCxn id="10" idx="3"/>
          </p:cNvCxnSpPr>
          <p:nvPr/>
        </p:nvCxnSpPr>
        <p:spPr>
          <a:xfrm flipH="1">
            <a:off x="2268846" y="3599656"/>
            <a:ext cx="139701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 flipV="1">
            <a:off x="3326120" y="2616200"/>
            <a:ext cx="344487" cy="6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>
            <a:stCxn id="11" idx="3"/>
            <a:endCxn id="33" idx="1"/>
          </p:cNvCxnSpPr>
          <p:nvPr/>
        </p:nvCxnSpPr>
        <p:spPr>
          <a:xfrm>
            <a:off x="3161021" y="3111500"/>
            <a:ext cx="50958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>
            <a:off x="3326120" y="3599656"/>
            <a:ext cx="344487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68"/>
          <p:cNvCxnSpPr/>
          <p:nvPr/>
        </p:nvCxnSpPr>
        <p:spPr>
          <a:xfrm flipV="1">
            <a:off x="3316594" y="2613025"/>
            <a:ext cx="0" cy="996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mit Pfeil 81"/>
          <p:cNvCxnSpPr/>
          <p:nvPr/>
        </p:nvCxnSpPr>
        <p:spPr>
          <a:xfrm>
            <a:off x="6640821" y="1733550"/>
            <a:ext cx="1746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mit Pfeil 83"/>
          <p:cNvCxnSpPr/>
          <p:nvPr/>
        </p:nvCxnSpPr>
        <p:spPr>
          <a:xfrm>
            <a:off x="6640821" y="2165350"/>
            <a:ext cx="1746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mit Pfeil 84"/>
          <p:cNvCxnSpPr/>
          <p:nvPr/>
        </p:nvCxnSpPr>
        <p:spPr>
          <a:xfrm>
            <a:off x="6640821" y="2679700"/>
            <a:ext cx="1746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mit Pfeil 85"/>
          <p:cNvCxnSpPr>
            <a:endCxn id="18" idx="1"/>
          </p:cNvCxnSpPr>
          <p:nvPr/>
        </p:nvCxnSpPr>
        <p:spPr>
          <a:xfrm>
            <a:off x="6477000" y="3109913"/>
            <a:ext cx="338446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mit Pfeil 86"/>
          <p:cNvCxnSpPr/>
          <p:nvPr/>
        </p:nvCxnSpPr>
        <p:spPr>
          <a:xfrm>
            <a:off x="6640821" y="3576637"/>
            <a:ext cx="1746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mit Pfeil 87"/>
          <p:cNvCxnSpPr/>
          <p:nvPr/>
        </p:nvCxnSpPr>
        <p:spPr>
          <a:xfrm>
            <a:off x="6640821" y="4008437"/>
            <a:ext cx="1746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mit Pfeil 88"/>
          <p:cNvCxnSpPr/>
          <p:nvPr/>
        </p:nvCxnSpPr>
        <p:spPr>
          <a:xfrm>
            <a:off x="6634470" y="4476750"/>
            <a:ext cx="1746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89"/>
          <p:cNvCxnSpPr/>
          <p:nvPr/>
        </p:nvCxnSpPr>
        <p:spPr>
          <a:xfrm>
            <a:off x="6634470" y="4908550"/>
            <a:ext cx="1746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mit Pfeil 90"/>
          <p:cNvCxnSpPr>
            <a:stCxn id="12" idx="3"/>
            <a:endCxn id="13" idx="1"/>
          </p:cNvCxnSpPr>
          <p:nvPr/>
        </p:nvCxnSpPr>
        <p:spPr>
          <a:xfrm>
            <a:off x="7685396" y="1733550"/>
            <a:ext cx="26987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mit Pfeil 91"/>
          <p:cNvCxnSpPr>
            <a:stCxn id="14" idx="3"/>
            <a:endCxn id="15" idx="1"/>
          </p:cNvCxnSpPr>
          <p:nvPr/>
        </p:nvCxnSpPr>
        <p:spPr>
          <a:xfrm>
            <a:off x="7685396" y="2165350"/>
            <a:ext cx="26987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mit Pfeil 92"/>
          <p:cNvCxnSpPr>
            <a:stCxn id="16" idx="3"/>
            <a:endCxn id="17" idx="1"/>
          </p:cNvCxnSpPr>
          <p:nvPr/>
        </p:nvCxnSpPr>
        <p:spPr>
          <a:xfrm>
            <a:off x="7685396" y="2679700"/>
            <a:ext cx="26987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mit Pfeil 95"/>
          <p:cNvCxnSpPr>
            <a:stCxn id="22" idx="3"/>
            <a:endCxn id="23" idx="1"/>
          </p:cNvCxnSpPr>
          <p:nvPr/>
        </p:nvCxnSpPr>
        <p:spPr>
          <a:xfrm>
            <a:off x="7685396" y="4025900"/>
            <a:ext cx="26987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mit Pfeil 96"/>
          <p:cNvCxnSpPr>
            <a:stCxn id="24" idx="3"/>
            <a:endCxn id="25" idx="1"/>
          </p:cNvCxnSpPr>
          <p:nvPr/>
        </p:nvCxnSpPr>
        <p:spPr>
          <a:xfrm>
            <a:off x="7685396" y="4476750"/>
            <a:ext cx="26987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mit Pfeil 97"/>
          <p:cNvCxnSpPr>
            <a:stCxn id="26" idx="3"/>
            <a:endCxn id="27" idx="1"/>
          </p:cNvCxnSpPr>
          <p:nvPr/>
        </p:nvCxnSpPr>
        <p:spPr>
          <a:xfrm>
            <a:off x="7685396" y="4908550"/>
            <a:ext cx="26987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98"/>
          <p:cNvCxnSpPr/>
          <p:nvPr/>
        </p:nvCxnSpPr>
        <p:spPr>
          <a:xfrm flipV="1">
            <a:off x="6634468" y="1733550"/>
            <a:ext cx="0" cy="3175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Abgerundetes Rechteck 103"/>
          <p:cNvSpPr/>
          <p:nvPr/>
        </p:nvSpPr>
        <p:spPr>
          <a:xfrm>
            <a:off x="3316595" y="4008437"/>
            <a:ext cx="2566988" cy="1039813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1 Raising the </a:t>
            </a:r>
            <a:r>
              <a:rPr lang="en-US" sz="800" dirty="0" smtClean="0">
                <a:solidFill>
                  <a:schemeClr val="tx1"/>
                </a:solidFill>
              </a:rPr>
              <a:t>gates </a:t>
            </a:r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2 Raising the dikes &amp; walls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3 Build / adapt to failure tolerant operation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4 improve the </a:t>
            </a:r>
            <a:r>
              <a:rPr lang="en-US" sz="800" dirty="0" smtClean="0">
                <a:solidFill>
                  <a:schemeClr val="tx1"/>
                </a:solidFill>
              </a:rPr>
              <a:t>reliability </a:t>
            </a:r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5 establish risk management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6 secure our assets in terms of </a:t>
            </a:r>
            <a:r>
              <a:rPr lang="en-US" sz="800" dirty="0" smtClean="0">
                <a:solidFill>
                  <a:schemeClr val="tx1"/>
                </a:solidFill>
              </a:rPr>
              <a:t>accessibility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7 provide flooding areas / political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8 Adequate maintenance / maintenance concept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5" name="Abgerundetes Rechteck 64"/>
          <p:cNvSpPr/>
          <p:nvPr/>
        </p:nvSpPr>
        <p:spPr>
          <a:xfrm>
            <a:off x="1398896" y="1454150"/>
            <a:ext cx="946150" cy="546100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1. Meteorological / Astronomical conditions</a:t>
            </a:r>
          </a:p>
        </p:txBody>
      </p:sp>
      <p:cxnSp>
        <p:nvCxnSpPr>
          <p:cNvPr id="70" name="Gerade Verbindung 69"/>
          <p:cNvCxnSpPr/>
          <p:nvPr/>
        </p:nvCxnSpPr>
        <p:spPr>
          <a:xfrm flipV="1">
            <a:off x="1871971" y="2000250"/>
            <a:ext cx="0" cy="184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Abgerundetes Rechteck 70"/>
          <p:cNvSpPr/>
          <p:nvPr/>
        </p:nvSpPr>
        <p:spPr>
          <a:xfrm>
            <a:off x="1630680" y="3956050"/>
            <a:ext cx="638166" cy="279400"/>
          </a:xfrm>
          <a:prstGeom prst="round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Runoff; 4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72" name="Gerade Verbindung 71"/>
          <p:cNvCxnSpPr/>
          <p:nvPr/>
        </p:nvCxnSpPr>
        <p:spPr>
          <a:xfrm flipH="1">
            <a:off x="2268847" y="4088606"/>
            <a:ext cx="1269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>
            <a:endCxn id="71" idx="1"/>
          </p:cNvCxnSpPr>
          <p:nvPr/>
        </p:nvCxnSpPr>
        <p:spPr>
          <a:xfrm flipV="1">
            <a:off x="1443346" y="4095750"/>
            <a:ext cx="187334" cy="6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Abgerundetes Rechteck 73"/>
          <p:cNvSpPr/>
          <p:nvPr/>
        </p:nvSpPr>
        <p:spPr>
          <a:xfrm>
            <a:off x="4388949" y="1454150"/>
            <a:ext cx="946150" cy="546098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Environmental influences </a:t>
            </a:r>
          </a:p>
        </p:txBody>
      </p:sp>
      <p:cxnSp>
        <p:nvCxnSpPr>
          <p:cNvPr id="75" name="Gerade Verbindung 74"/>
          <p:cNvCxnSpPr/>
          <p:nvPr/>
        </p:nvCxnSpPr>
        <p:spPr>
          <a:xfrm flipH="1">
            <a:off x="3227695" y="2200275"/>
            <a:ext cx="64532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75"/>
          <p:cNvCxnSpPr>
            <a:endCxn id="38" idx="2"/>
          </p:cNvCxnSpPr>
          <p:nvPr/>
        </p:nvCxnSpPr>
        <p:spPr>
          <a:xfrm flipV="1">
            <a:off x="3873015" y="2000249"/>
            <a:ext cx="0" cy="20002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76"/>
          <p:cNvCxnSpPr/>
          <p:nvPr/>
        </p:nvCxnSpPr>
        <p:spPr>
          <a:xfrm flipV="1">
            <a:off x="3227694" y="2190749"/>
            <a:ext cx="0" cy="42227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/>
          <p:cNvCxnSpPr/>
          <p:nvPr/>
        </p:nvCxnSpPr>
        <p:spPr>
          <a:xfrm flipV="1">
            <a:off x="4884246" y="2000250"/>
            <a:ext cx="0" cy="30480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82"/>
          <p:cNvCxnSpPr/>
          <p:nvPr/>
        </p:nvCxnSpPr>
        <p:spPr>
          <a:xfrm flipH="1" flipV="1">
            <a:off x="3472172" y="2305050"/>
            <a:ext cx="1412074" cy="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/>
          <p:nvPr/>
        </p:nvCxnSpPr>
        <p:spPr>
          <a:xfrm flipV="1">
            <a:off x="3484869" y="2305052"/>
            <a:ext cx="0" cy="80644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102"/>
          <p:cNvCxnSpPr/>
          <p:nvPr/>
        </p:nvCxnSpPr>
        <p:spPr>
          <a:xfrm flipH="1">
            <a:off x="3227694" y="2616200"/>
            <a:ext cx="88900" cy="317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Ellipse 43"/>
          <p:cNvSpPr/>
          <p:nvPr/>
        </p:nvSpPr>
        <p:spPr>
          <a:xfrm>
            <a:off x="3284449" y="2587227"/>
            <a:ext cx="64290" cy="6112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5" name="Ellipse 104"/>
          <p:cNvSpPr/>
          <p:nvPr/>
        </p:nvSpPr>
        <p:spPr>
          <a:xfrm>
            <a:off x="3452724" y="3080542"/>
            <a:ext cx="64290" cy="6112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3" name="Ellipse 152"/>
          <p:cNvSpPr/>
          <p:nvPr/>
        </p:nvSpPr>
        <p:spPr>
          <a:xfrm>
            <a:off x="1839826" y="2152651"/>
            <a:ext cx="64290" cy="6112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4" name="Ellipse 153"/>
          <p:cNvSpPr/>
          <p:nvPr/>
        </p:nvSpPr>
        <p:spPr>
          <a:xfrm>
            <a:off x="1415964" y="2582465"/>
            <a:ext cx="64290" cy="6112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5" name="Ellipse 154"/>
          <p:cNvSpPr/>
          <p:nvPr/>
        </p:nvSpPr>
        <p:spPr>
          <a:xfrm>
            <a:off x="1415964" y="3079353"/>
            <a:ext cx="64290" cy="6112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6" name="Ellipse 155"/>
          <p:cNvSpPr/>
          <p:nvPr/>
        </p:nvSpPr>
        <p:spPr>
          <a:xfrm>
            <a:off x="1415964" y="3576637"/>
            <a:ext cx="64290" cy="6112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8" name="Ellipse 157"/>
          <p:cNvSpPr/>
          <p:nvPr/>
        </p:nvSpPr>
        <p:spPr>
          <a:xfrm>
            <a:off x="2363701" y="3079353"/>
            <a:ext cx="64290" cy="6112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9" name="Ellipse 158"/>
          <p:cNvSpPr/>
          <p:nvPr/>
        </p:nvSpPr>
        <p:spPr>
          <a:xfrm>
            <a:off x="2376792" y="3569890"/>
            <a:ext cx="64290" cy="6112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1" name="Ellipse 160"/>
          <p:cNvSpPr/>
          <p:nvPr/>
        </p:nvSpPr>
        <p:spPr>
          <a:xfrm>
            <a:off x="3277705" y="3079353"/>
            <a:ext cx="64290" cy="6112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2" name="Ellipse 161"/>
          <p:cNvSpPr/>
          <p:nvPr/>
        </p:nvSpPr>
        <p:spPr>
          <a:xfrm>
            <a:off x="6602323" y="3082527"/>
            <a:ext cx="64290" cy="6112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5" name="Gerade Verbindung 174"/>
          <p:cNvCxnSpPr/>
          <p:nvPr/>
        </p:nvCxnSpPr>
        <p:spPr>
          <a:xfrm flipH="1" flipV="1">
            <a:off x="5018395" y="2599927"/>
            <a:ext cx="387348" cy="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8" name="Abgerundetes Rechteck 177"/>
          <p:cNvSpPr/>
          <p:nvPr/>
        </p:nvSpPr>
        <p:spPr>
          <a:xfrm>
            <a:off x="5398978" y="2460229"/>
            <a:ext cx="616780" cy="279400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accent1"/>
                </a:solidFill>
              </a:rPr>
              <a:t>Link</a:t>
            </a:r>
          </a:p>
        </p:txBody>
      </p:sp>
      <p:cxnSp>
        <p:nvCxnSpPr>
          <p:cNvPr id="181" name="Gerade Verbindung 180"/>
          <p:cNvCxnSpPr/>
          <p:nvPr/>
        </p:nvCxnSpPr>
        <p:spPr>
          <a:xfrm flipV="1">
            <a:off x="5158094" y="2587625"/>
            <a:ext cx="0" cy="996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Gerade Verbindung 182"/>
          <p:cNvCxnSpPr/>
          <p:nvPr/>
        </p:nvCxnSpPr>
        <p:spPr>
          <a:xfrm flipH="1">
            <a:off x="5018394" y="3589734"/>
            <a:ext cx="1397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Gerade Verbindung 187"/>
          <p:cNvCxnSpPr/>
          <p:nvPr/>
        </p:nvCxnSpPr>
        <p:spPr>
          <a:xfrm flipH="1">
            <a:off x="5018395" y="2599929"/>
            <a:ext cx="1397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Gerade Verbindung mit Pfeil 188"/>
          <p:cNvCxnSpPr>
            <a:stCxn id="33" idx="3"/>
            <a:endCxn id="35" idx="1"/>
          </p:cNvCxnSpPr>
          <p:nvPr/>
        </p:nvCxnSpPr>
        <p:spPr>
          <a:xfrm>
            <a:off x="5018395" y="3111500"/>
            <a:ext cx="747405" cy="6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1" name="Ellipse 190"/>
          <p:cNvSpPr/>
          <p:nvPr/>
        </p:nvSpPr>
        <p:spPr>
          <a:xfrm>
            <a:off x="5125949" y="3089274"/>
            <a:ext cx="64290" cy="6112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2" name="Ellipse 191"/>
          <p:cNvSpPr/>
          <p:nvPr/>
        </p:nvSpPr>
        <p:spPr>
          <a:xfrm>
            <a:off x="5125949" y="2569367"/>
            <a:ext cx="64290" cy="6112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5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/>
          <p:cNvSpPr/>
          <p:nvPr/>
        </p:nvSpPr>
        <p:spPr>
          <a:xfrm>
            <a:off x="751194" y="1606550"/>
            <a:ext cx="1343025" cy="279400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Crossing the gate ( gate not closed); </a:t>
            </a:r>
            <a:r>
              <a:rPr lang="en-US" sz="900" dirty="0" smtClean="0">
                <a:solidFill>
                  <a:schemeClr val="tx1"/>
                </a:solidFill>
              </a:rPr>
              <a:t>3,4,5,6,8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2094219" y="1739900"/>
            <a:ext cx="74740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24" y="1158239"/>
            <a:ext cx="4389313" cy="1975917"/>
          </a:xfrm>
          <a:prstGeom prst="rect">
            <a:avLst/>
          </a:prstGeom>
        </p:spPr>
      </p:pic>
      <p:cxnSp>
        <p:nvCxnSpPr>
          <p:cNvPr id="10" name="Gerade Verbindung mit Pfeil 9"/>
          <p:cNvCxnSpPr/>
          <p:nvPr/>
        </p:nvCxnSpPr>
        <p:spPr>
          <a:xfrm>
            <a:off x="2272654" y="3667760"/>
            <a:ext cx="56897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749" y="3399374"/>
            <a:ext cx="1934755" cy="176606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24" y="3399374"/>
            <a:ext cx="1655902" cy="209655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648" y="3399374"/>
            <a:ext cx="1266886" cy="664427"/>
          </a:xfrm>
          <a:prstGeom prst="rect">
            <a:avLst/>
          </a:prstGeom>
        </p:spPr>
      </p:pic>
      <p:cxnSp>
        <p:nvCxnSpPr>
          <p:cNvPr id="14" name="Gerade Verbindung mit Pfeil 13"/>
          <p:cNvCxnSpPr>
            <a:endCxn id="13" idx="1"/>
          </p:cNvCxnSpPr>
          <p:nvPr/>
        </p:nvCxnSpPr>
        <p:spPr>
          <a:xfrm>
            <a:off x="4497526" y="3731588"/>
            <a:ext cx="43912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6203534" y="3731587"/>
            <a:ext cx="474215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V="1">
            <a:off x="2272654" y="1739900"/>
            <a:ext cx="0" cy="32207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llipse 21"/>
          <p:cNvSpPr/>
          <p:nvPr/>
        </p:nvSpPr>
        <p:spPr>
          <a:xfrm>
            <a:off x="2240509" y="1715690"/>
            <a:ext cx="64290" cy="6112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2240509" y="3637200"/>
            <a:ext cx="64290" cy="6112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Gerade Verbindung 23"/>
          <p:cNvCxnSpPr/>
          <p:nvPr/>
        </p:nvCxnSpPr>
        <p:spPr>
          <a:xfrm flipV="1">
            <a:off x="2272653" y="4987932"/>
            <a:ext cx="1" cy="50800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5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 flipV="1">
            <a:off x="2063103" y="1533532"/>
            <a:ext cx="1" cy="50800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 flipV="1">
            <a:off x="2063103" y="2063750"/>
            <a:ext cx="0" cy="615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H="1">
            <a:off x="2063103" y="2679700"/>
            <a:ext cx="5467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G:\GB_G\FB_G4\FAIR Projekt\60 Workpackages\WP4 Adaptive Design and Mainstreaming\System analysis\20170118_095547_kl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488" y="1071685"/>
            <a:ext cx="2127249" cy="159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50" y="1073639"/>
            <a:ext cx="2976196" cy="3968261"/>
          </a:xfrm>
          <a:prstGeom prst="rect">
            <a:avLst/>
          </a:prstGeom>
        </p:spPr>
      </p:pic>
      <p:cxnSp>
        <p:nvCxnSpPr>
          <p:cNvPr id="13" name="Gerade Verbindung 12"/>
          <p:cNvCxnSpPr>
            <a:stCxn id="11" idx="1"/>
          </p:cNvCxnSpPr>
          <p:nvPr/>
        </p:nvCxnSpPr>
        <p:spPr>
          <a:xfrm flipH="1" flipV="1">
            <a:off x="5586047" y="1869403"/>
            <a:ext cx="637441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fi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487" y="2857500"/>
            <a:ext cx="2127249" cy="2667000"/>
          </a:xfrm>
          <a:prstGeom prst="rect">
            <a:avLst/>
          </a:prstGeom>
        </p:spPr>
      </p:pic>
      <p:cxnSp>
        <p:nvCxnSpPr>
          <p:cNvPr id="16" name="Gerade Verbindung 15"/>
          <p:cNvCxnSpPr/>
          <p:nvPr/>
        </p:nvCxnSpPr>
        <p:spPr>
          <a:xfrm flipH="1">
            <a:off x="5586047" y="3903358"/>
            <a:ext cx="63744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47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RP-2020-Master-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SRP 2020 Research and Innov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SRP 2020 Environment and Resource Effici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NSRP 2020 Combating Climate Ch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NSRP 2020 Sustainable Trans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NSRP-2020-Master-v2</Template>
  <TotalTime>0</TotalTime>
  <Words>178</Words>
  <Application>Microsoft Office PowerPoint</Application>
  <PresentationFormat>Bildschirmpräsentation (4:3)</PresentationFormat>
  <Paragraphs>45</Paragraphs>
  <Slides>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5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NSRP-2020-Master-v2</vt:lpstr>
      <vt:lpstr>NSRP 2020 Research and Innovation</vt:lpstr>
      <vt:lpstr>NSRP 2020 Environment and Resource Efficiency</vt:lpstr>
      <vt:lpstr>NSRP 2020 Combating Climate Change</vt:lpstr>
      <vt:lpstr>NSRP 2020 Sustainable Transport</vt:lpstr>
      <vt:lpstr>PowerPoint-Präsentation</vt:lpstr>
      <vt:lpstr>PowerPoint-Präsentation</vt:lpstr>
      <vt:lpstr>PowerPoint-Präsentation</vt:lpstr>
    </vt:vector>
  </TitlesOfParts>
  <Company>Region Midtjylland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Rikke Sørensen</dc:creator>
  <cp:lastModifiedBy>Schmidt, Jan-Christian</cp:lastModifiedBy>
  <cp:revision>87</cp:revision>
  <cp:lastPrinted>2018-02-23T07:18:20Z</cp:lastPrinted>
  <dcterms:created xsi:type="dcterms:W3CDTF">2016-03-22T13:06:26Z</dcterms:created>
  <dcterms:modified xsi:type="dcterms:W3CDTF">2018-03-06T13:56:50Z</dcterms:modified>
</cp:coreProperties>
</file>