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handoutMasterIdLst>
    <p:handoutMasterId r:id="rId21"/>
  </p:handoutMasterIdLst>
  <p:sldIdLst>
    <p:sldId id="472" r:id="rId3"/>
    <p:sldId id="541" r:id="rId4"/>
    <p:sldId id="575" r:id="rId5"/>
    <p:sldId id="545" r:id="rId6"/>
    <p:sldId id="565" r:id="rId7"/>
    <p:sldId id="568" r:id="rId8"/>
    <p:sldId id="576" r:id="rId9"/>
    <p:sldId id="582" r:id="rId10"/>
    <p:sldId id="569" r:id="rId11"/>
    <p:sldId id="580" r:id="rId12"/>
    <p:sldId id="581" r:id="rId13"/>
    <p:sldId id="578" r:id="rId14"/>
    <p:sldId id="570" r:id="rId15"/>
    <p:sldId id="583" r:id="rId16"/>
    <p:sldId id="574" r:id="rId17"/>
    <p:sldId id="572" r:id="rId18"/>
    <p:sldId id="577" r:id="rId19"/>
  </p:sldIdLst>
  <p:sldSz cx="9144000" cy="6858000" type="screen4x3"/>
  <p:notesSz cx="6805613" cy="9944100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9F"/>
    <a:srgbClr val="306294"/>
    <a:srgbClr val="376FA7"/>
    <a:srgbClr val="006699"/>
    <a:srgbClr val="3366CC"/>
    <a:srgbClr val="336699"/>
    <a:srgbClr val="0099CC"/>
    <a:srgbClr val="6600FF"/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84369" autoAdjust="0"/>
  </p:normalViewPr>
  <p:slideViewPr>
    <p:cSldViewPr>
      <p:cViewPr>
        <p:scale>
          <a:sx n="90" d="100"/>
          <a:sy n="90" d="100"/>
        </p:scale>
        <p:origin x="-1380" y="-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25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C50E-5C08-449D-B004-B618384B8CC5}" type="datetimeFigureOut">
              <a:rPr lang="nl-NL" smtClean="0"/>
              <a:pPr/>
              <a:t>25-9-2018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9069-7284-4544-8E13-E1E9519B76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83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515" y="1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416" y="4723448"/>
            <a:ext cx="4989208" cy="4473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446896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515" y="9446896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6E396772-401F-432C-843B-408CB0ED6E6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7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Welcome, my name is  Pim Neefjes and I will give you a brief introduction of The Deltaprogramma, with a short history, the challenges and </a:t>
            </a:r>
            <a:r>
              <a:rPr lang="en-US" altLang="en-US" dirty="0" err="1" smtClean="0"/>
              <a:t>choosen</a:t>
            </a:r>
            <a:r>
              <a:rPr lang="en-US" altLang="en-US" dirty="0" smtClean="0"/>
              <a:t> strategies.</a:t>
            </a:r>
          </a:p>
          <a:p>
            <a:endParaRPr lang="nl-NL" altLang="en-US" dirty="0" smtClean="0"/>
          </a:p>
          <a:p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De </a:t>
            </a:r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beschermt het laagstgelegen deel van Nederland, 6,76 m onder NAP. Dit Deltawerk bij Krimpen aan den IJssel was als eerste van de 13 klaar. Rijkswaterstaat begon een jaar na de watersnoodramp (1953) met de bouw van de </a:t>
            </a:r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A847C2-7ECA-49BB-B567-A7F5B307ED7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C14B34-576B-4734-9FF2-B63EA3C5CD8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098675" cy="49117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17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C6C624-BB1C-4522-9B1C-15FD811EC5D6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399463" cy="4905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6725" y="2068513"/>
            <a:ext cx="4122738" cy="413702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41863" y="2068513"/>
            <a:ext cx="4124325" cy="4137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>
          <a:xfrm>
            <a:off x="5037138" y="6578600"/>
            <a:ext cx="2414587" cy="1508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>
          <a:xfrm>
            <a:off x="466725" y="6578600"/>
            <a:ext cx="1903413" cy="150813"/>
          </a:xfrm>
        </p:spPr>
        <p:txBody>
          <a:bodyPr/>
          <a:lstStyle>
            <a:lvl1pPr>
              <a:defRPr/>
            </a:lvl1pPr>
          </a:lstStyle>
          <a:p>
            <a:fld id="{7180D1E6-08E0-47A0-9EF0-3E95CD12E1B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>
          <a:xfrm>
            <a:off x="7264400" y="6578600"/>
            <a:ext cx="1506538" cy="150813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9238-ABBF-4FE2-85E6-8F61200BF6B1}" type="datetime4">
              <a:rPr lang="nl-NL"/>
              <a:pPr>
                <a:defRPr/>
              </a:pPr>
              <a:t>25 september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31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7138" y="2713038"/>
            <a:ext cx="3597275" cy="1187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5037138" y="6515100"/>
            <a:ext cx="3930650" cy="207963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9D572B-E445-4C84-B6F9-C1A26F67436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2738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1863" y="2068513"/>
            <a:ext cx="412432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784BA2-20AD-450B-A672-222C18DC8FA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8C5E3D-C92F-407C-B715-1EF8A5DC7A0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0C5742-2FC2-4D53-BC69-9C06AC9EEAF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153EEC-EB6A-4202-9529-1F5A46A73A8F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2E853D-51DE-444F-A99E-DB449BC2E84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378702-7741-4700-B39B-782A0D9E0A4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39946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399463" cy="413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5037138" y="6578600"/>
            <a:ext cx="2414587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66725" y="6578600"/>
            <a:ext cx="1903413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193EDB3E-E151-4D34-96FD-1B382F87655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7264400" y="6578600"/>
            <a:ext cx="1506538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 l="46452" t="15443" r="46291" b="20657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37138" y="6423025"/>
            <a:ext cx="3154362" cy="11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Deltacommissaris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89" r:id="rId13"/>
  </p:sldLayoutIdLst>
  <p:hf sldNum="0" hdr="0" ftr="0"/>
  <p:txStyles>
    <p:titleStyle>
      <a:lvl1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2pPr>
      <a:lvl3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3pPr>
      <a:lvl4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4pPr>
      <a:lvl5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9pPr>
    </p:titleStyle>
    <p:bodyStyle>
      <a:lvl1pPr marL="341313" indent="-34131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7138" y="2713038"/>
            <a:ext cx="359727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7138" y="6515100"/>
            <a:ext cx="3930650" cy="20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29713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2pPr>
      <a:lvl3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3pPr>
      <a:lvl4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4pPr>
      <a:lvl5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9pPr>
    </p:titleStyle>
    <p:bodyStyle>
      <a:lvl1pPr marL="341313" indent="-34131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 bwMode="auto">
          <a:xfrm>
            <a:off x="4248472" y="-27384"/>
            <a:ext cx="4932040" cy="7029400"/>
          </a:xfrm>
          <a:prstGeom prst="rect">
            <a:avLst/>
          </a:prstGeom>
          <a:solidFill>
            <a:srgbClr val="3369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2878138"/>
            <a:ext cx="4427537" cy="1460500"/>
          </a:xfrm>
        </p:spPr>
        <p:txBody>
          <a:bodyPr/>
          <a:lstStyle/>
          <a:p>
            <a:r>
              <a:rPr lang="nl-NL" altLang="en-US" b="1" dirty="0" smtClean="0"/>
              <a:t/>
            </a:r>
            <a:br>
              <a:rPr lang="nl-NL" altLang="en-US" b="1" dirty="0" smtClean="0"/>
            </a:br>
            <a:r>
              <a:rPr lang="nl-NL" altLang="en-US" b="1" dirty="0" smtClean="0"/>
              <a:t> </a:t>
            </a:r>
            <a:br>
              <a:rPr lang="nl-NL" altLang="en-US" b="1" dirty="0" smtClean="0"/>
            </a:br>
            <a:r>
              <a:rPr lang="en-GB" altLang="en-US" sz="2400" b="1" dirty="0" smtClean="0">
                <a:solidFill>
                  <a:schemeClr val="bg1"/>
                </a:solidFill>
              </a:rPr>
              <a:t>Asses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further improvements of the</a:t>
            </a:r>
            <a:r>
              <a:rPr lang="en-GB" sz="2400" b="1" dirty="0" smtClean="0">
                <a:solidFill>
                  <a:schemeClr val="bg1"/>
                </a:solidFill>
              </a:rPr>
              <a:t> HIJ barrier in relation to system </a:t>
            </a:r>
            <a:r>
              <a:rPr lang="en-GB" sz="2400" b="1" dirty="0">
                <a:solidFill>
                  <a:schemeClr val="bg1"/>
                </a:solidFill>
              </a:rPr>
              <a:t>of HIJ 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nl-NL" altLang="en-US" sz="2400" b="1" dirty="0">
                <a:solidFill>
                  <a:schemeClr val="bg1"/>
                </a:solidFill>
              </a:rPr>
              <a:t/>
            </a:r>
            <a:br>
              <a:rPr lang="nl-NL" altLang="en-US" sz="2400" b="1" dirty="0">
                <a:solidFill>
                  <a:schemeClr val="bg1"/>
                </a:solidFill>
              </a:rPr>
            </a:br>
            <a:endParaRPr lang="nl-NL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436096" y="5812463"/>
            <a:ext cx="3384425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Ina Konterman</a:t>
            </a: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Rijkswaterstaat </a:t>
            </a:r>
            <a:endParaRPr lang="nl-NL" sz="1800" b="1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24th of September 2018</a:t>
            </a:r>
            <a:endParaRPr lang="nl-NL" sz="1800" b="1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8" name="Picture 2" descr="Afbeeldingsresultaat voor hollandsche ijsselke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7" t="2230" r="32160"/>
          <a:stretch/>
        </p:blipFill>
        <p:spPr bwMode="auto">
          <a:xfrm>
            <a:off x="-168442" y="-459432"/>
            <a:ext cx="4644189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Three new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smtClean="0">
                <a:solidFill>
                  <a:srgbClr val="C00000"/>
                </a:solidFill>
              </a:rPr>
              <a:t>are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studied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beside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dikes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indent="0">
              <a:buNone/>
              <a:tabLst>
                <a:tab pos="361950" algn="l"/>
              </a:tabLst>
            </a:pPr>
            <a:r>
              <a:rPr lang="nl-NL" dirty="0"/>
              <a:t>2</a:t>
            </a:r>
            <a:r>
              <a:rPr lang="nl-NL" dirty="0" smtClean="0"/>
              <a:t>.  </a:t>
            </a:r>
            <a:r>
              <a:rPr lang="nl-NL" dirty="0" err="1" smtClean="0"/>
              <a:t>Closing</a:t>
            </a:r>
            <a:r>
              <a:rPr lang="nl-NL" dirty="0" smtClean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barrier</a:t>
            </a:r>
            <a:r>
              <a:rPr lang="nl-NL" dirty="0"/>
              <a:t> at low </a:t>
            </a:r>
            <a:r>
              <a:rPr lang="nl-NL" dirty="0" err="1"/>
              <a:t>tide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point of </a:t>
            </a:r>
            <a:r>
              <a:rPr lang="nl-NL" dirty="0" err="1"/>
              <a:t>reversing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smtClean="0"/>
              <a:t>	</a:t>
            </a:r>
            <a:r>
              <a:rPr lang="nl-NL" dirty="0" err="1" smtClean="0"/>
              <a:t>instead</a:t>
            </a:r>
            <a:r>
              <a:rPr lang="nl-NL" dirty="0" smtClean="0"/>
              <a:t> of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high water</a:t>
            </a:r>
          </a:p>
          <a:p>
            <a:pPr marL="0" indent="0">
              <a:buNone/>
              <a:tabLst>
                <a:tab pos="361950" algn="l"/>
              </a:tabLst>
            </a:pPr>
            <a:endParaRPr lang="nl-NL" dirty="0"/>
          </a:p>
          <a:p>
            <a:pPr marL="0" indent="0">
              <a:buNone/>
              <a:tabLst>
                <a:tab pos="361950" algn="l"/>
              </a:tabLst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5" y="2564904"/>
            <a:ext cx="7045245" cy="48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Three new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smtClean="0">
                <a:solidFill>
                  <a:srgbClr val="C00000"/>
                </a:solidFill>
              </a:rPr>
              <a:t>are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studied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besides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dikes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361950" indent="-361950">
              <a:buNone/>
              <a:tabLst>
                <a:tab pos="361950" algn="l"/>
              </a:tabLst>
            </a:pPr>
            <a:r>
              <a:rPr lang="nl-NL" dirty="0"/>
              <a:t>3</a:t>
            </a:r>
            <a:r>
              <a:rPr lang="nl-NL" dirty="0" smtClean="0"/>
              <a:t>.</a:t>
            </a:r>
            <a:r>
              <a:rPr lang="nl-NL" dirty="0"/>
              <a:t>	Limit </a:t>
            </a:r>
            <a:r>
              <a:rPr lang="nl-NL" dirty="0" err="1"/>
              <a:t>the</a:t>
            </a:r>
            <a:r>
              <a:rPr lang="nl-NL" dirty="0"/>
              <a:t> volume of water </a:t>
            </a:r>
            <a:r>
              <a:rPr lang="nl-NL" dirty="0" err="1"/>
              <a:t>that</a:t>
            </a:r>
            <a:r>
              <a:rPr lang="nl-NL" dirty="0"/>
              <a:t> enters </a:t>
            </a:r>
            <a:r>
              <a:rPr lang="nl-NL" dirty="0" err="1"/>
              <a:t>the</a:t>
            </a:r>
            <a:r>
              <a:rPr lang="nl-NL" dirty="0"/>
              <a:t> Hollandsche IJssel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smtClean="0"/>
              <a:t>system as </a:t>
            </a:r>
            <a:r>
              <a:rPr lang="nl-NL" dirty="0" err="1" smtClean="0"/>
              <a:t>much</a:t>
            </a:r>
            <a:r>
              <a:rPr lang="nl-NL" dirty="0" smtClean="0"/>
              <a:t> as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cricial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endParaRPr lang="nl-NL" dirty="0"/>
          </a:p>
          <a:p>
            <a:pPr marL="0" indent="0">
              <a:buNone/>
              <a:tabLst>
                <a:tab pos="361950" algn="l"/>
              </a:tabLst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72655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New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for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cost-effective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protection</a:t>
            </a:r>
            <a:r>
              <a:rPr lang="nl-NL" sz="2400" b="1" kern="0" dirty="0" smtClean="0">
                <a:solidFill>
                  <a:srgbClr val="C00000"/>
                </a:solidFill>
              </a:rPr>
              <a:t> of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the</a:t>
            </a:r>
            <a:r>
              <a:rPr lang="nl-NL" sz="2400" b="1" kern="0" dirty="0" smtClean="0">
                <a:solidFill>
                  <a:srgbClr val="C00000"/>
                </a:solidFill>
              </a:rPr>
              <a:t> area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Three types of system measures </a:t>
            </a:r>
            <a:r>
              <a:rPr lang="en-US" b="1" smtClean="0"/>
              <a:t>are </a:t>
            </a:r>
            <a:r>
              <a:rPr lang="en-US" b="1" smtClean="0"/>
              <a:t>studied: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  <a:tabLst>
                <a:tab pos="361950" algn="l"/>
              </a:tabLst>
            </a:pPr>
            <a:r>
              <a:rPr lang="en-US" dirty="0" smtClean="0"/>
              <a:t>Reduction of the failure rate of the SSB </a:t>
            </a:r>
            <a:r>
              <a:rPr lang="en-US" dirty="0" err="1" smtClean="0"/>
              <a:t>Hollandsche</a:t>
            </a:r>
            <a:r>
              <a:rPr lang="en-US" dirty="0" smtClean="0"/>
              <a:t> IJssel: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en-US" dirty="0" smtClean="0"/>
              <a:t>	calculations for a failure rate of 1: 200, 1: 1000 and 1: 5000 per closure</a:t>
            </a:r>
          </a:p>
          <a:p>
            <a:pPr marL="0" indent="0">
              <a:buNone/>
              <a:tabLst>
                <a:tab pos="361950" algn="l"/>
              </a:tabLst>
            </a:pPr>
            <a:endParaRPr lang="nl-NL" dirty="0"/>
          </a:p>
          <a:p>
            <a:pPr marL="0" indent="0">
              <a:buNone/>
              <a:tabLst>
                <a:tab pos="361950" algn="l"/>
              </a:tabLst>
            </a:pPr>
            <a:r>
              <a:rPr lang="nl-NL" dirty="0" smtClean="0"/>
              <a:t>2.</a:t>
            </a:r>
            <a:r>
              <a:rPr lang="nl-NL" dirty="0"/>
              <a:t>	</a:t>
            </a:r>
            <a:r>
              <a:rPr lang="nl-NL" dirty="0" err="1"/>
              <a:t>Closing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barrier</a:t>
            </a:r>
            <a:r>
              <a:rPr lang="nl-NL" dirty="0"/>
              <a:t> at low </a:t>
            </a:r>
            <a:r>
              <a:rPr lang="nl-NL" dirty="0" err="1"/>
              <a:t>tide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point of </a:t>
            </a:r>
            <a:r>
              <a:rPr lang="nl-NL" dirty="0" err="1"/>
              <a:t>reversing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instead</a:t>
            </a:r>
            <a:r>
              <a:rPr lang="nl-NL" dirty="0"/>
              <a:t> 	of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high water</a:t>
            </a:r>
          </a:p>
          <a:p>
            <a:pPr marL="361950" indent="-361950">
              <a:buNone/>
              <a:tabLst>
                <a:tab pos="361950" algn="l"/>
              </a:tabLst>
            </a:pPr>
            <a:endParaRPr lang="en-US" dirty="0" smtClean="0"/>
          </a:p>
          <a:p>
            <a:pPr marL="0" indent="0">
              <a:buNone/>
              <a:tabLst>
                <a:tab pos="361950" algn="l"/>
              </a:tabLst>
            </a:pPr>
            <a:r>
              <a:rPr lang="nl-NL" dirty="0"/>
              <a:t>3</a:t>
            </a:r>
            <a:r>
              <a:rPr lang="nl-NL" dirty="0" smtClean="0"/>
              <a:t>.</a:t>
            </a:r>
            <a:r>
              <a:rPr lang="nl-NL" dirty="0"/>
              <a:t>	Limit </a:t>
            </a:r>
            <a:r>
              <a:rPr lang="nl-NL" dirty="0" err="1"/>
              <a:t>the</a:t>
            </a:r>
            <a:r>
              <a:rPr lang="nl-NL" dirty="0"/>
              <a:t> volume of water </a:t>
            </a:r>
            <a:r>
              <a:rPr lang="nl-NL" dirty="0" err="1"/>
              <a:t>that</a:t>
            </a:r>
            <a:r>
              <a:rPr lang="nl-NL" dirty="0"/>
              <a:t> enters </a:t>
            </a:r>
            <a:r>
              <a:rPr lang="nl-NL" dirty="0" err="1"/>
              <a:t>the</a:t>
            </a:r>
            <a:r>
              <a:rPr lang="nl-NL" dirty="0"/>
              <a:t> Hollandsche IJssel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smtClean="0"/>
              <a:t>	</a:t>
            </a:r>
            <a:r>
              <a:rPr lang="nl-NL" dirty="0" err="1" smtClean="0"/>
              <a:t>regional</a:t>
            </a:r>
            <a:r>
              <a:rPr lang="nl-NL" dirty="0" smtClean="0"/>
              <a:t> </a:t>
            </a:r>
            <a:r>
              <a:rPr lang="nl-NL" dirty="0"/>
              <a:t>system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possible</a:t>
            </a:r>
            <a:endParaRPr lang="nl-NL" dirty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816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3" y="1628800"/>
            <a:ext cx="84486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000" b="1" kern="0" dirty="0" err="1" smtClean="0">
                <a:solidFill>
                  <a:srgbClr val="C00000"/>
                </a:solidFill>
              </a:rPr>
              <a:t>Results</a:t>
            </a:r>
            <a:r>
              <a:rPr lang="nl-NL" sz="2000" b="1" kern="0" dirty="0" smtClean="0">
                <a:solidFill>
                  <a:srgbClr val="C00000"/>
                </a:solidFill>
              </a:rPr>
              <a:t> of </a:t>
            </a:r>
            <a:r>
              <a:rPr lang="nl-NL" sz="2000" b="1" kern="0" dirty="0" err="1" smtClean="0">
                <a:solidFill>
                  <a:srgbClr val="C00000"/>
                </a:solidFill>
              </a:rPr>
              <a:t>calculations</a:t>
            </a:r>
            <a:r>
              <a:rPr lang="nl-NL" sz="2000" b="1" kern="0" dirty="0" smtClean="0">
                <a:solidFill>
                  <a:srgbClr val="C00000"/>
                </a:solidFill>
              </a:rPr>
              <a:t> – T = 3000, </a:t>
            </a:r>
            <a:r>
              <a:rPr lang="nl-NL" sz="2000" b="1" kern="0" dirty="0" err="1" smtClean="0">
                <a:solidFill>
                  <a:srgbClr val="C00000"/>
                </a:solidFill>
              </a:rPr>
              <a:t>climate</a:t>
            </a:r>
            <a:r>
              <a:rPr lang="nl-NL" sz="2000" b="1" kern="0" dirty="0" smtClean="0">
                <a:solidFill>
                  <a:srgbClr val="C00000"/>
                </a:solidFill>
              </a:rPr>
              <a:t> scenario 2015</a:t>
            </a:r>
            <a:endParaRPr lang="en-US" sz="20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2" name="Tekstvak 1"/>
          <p:cNvSpPr txBox="1"/>
          <p:nvPr/>
        </p:nvSpPr>
        <p:spPr>
          <a:xfrm>
            <a:off x="1403648" y="3429000"/>
            <a:ext cx="5040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331640" y="5013176"/>
            <a:ext cx="144016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1+2+3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87624" y="4581128"/>
            <a:ext cx="144016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1+2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267744" y="3933056"/>
            <a:ext cx="5040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3" y="1628800"/>
            <a:ext cx="84486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000" b="1" kern="0" dirty="0" err="1" smtClean="0">
                <a:solidFill>
                  <a:srgbClr val="C00000"/>
                </a:solidFill>
              </a:rPr>
              <a:t>Results</a:t>
            </a:r>
            <a:r>
              <a:rPr lang="nl-NL" sz="2000" b="1" kern="0" dirty="0" smtClean="0">
                <a:solidFill>
                  <a:srgbClr val="C00000"/>
                </a:solidFill>
              </a:rPr>
              <a:t> of </a:t>
            </a:r>
            <a:r>
              <a:rPr lang="nl-NL" sz="2000" b="1" kern="0" dirty="0" err="1" smtClean="0">
                <a:solidFill>
                  <a:srgbClr val="C00000"/>
                </a:solidFill>
              </a:rPr>
              <a:t>calculations</a:t>
            </a:r>
            <a:r>
              <a:rPr lang="nl-NL" sz="2000" b="1" kern="0" dirty="0" smtClean="0">
                <a:solidFill>
                  <a:srgbClr val="C00000"/>
                </a:solidFill>
              </a:rPr>
              <a:t> – T = 3000, </a:t>
            </a:r>
            <a:r>
              <a:rPr lang="nl-NL" sz="2000" b="1" kern="0" dirty="0" err="1" smtClean="0">
                <a:solidFill>
                  <a:srgbClr val="C00000"/>
                </a:solidFill>
              </a:rPr>
              <a:t>climate</a:t>
            </a:r>
            <a:r>
              <a:rPr lang="nl-NL" sz="2000" b="1" kern="0" dirty="0" smtClean="0">
                <a:solidFill>
                  <a:srgbClr val="C00000"/>
                </a:solidFill>
              </a:rPr>
              <a:t> scenario 2015</a:t>
            </a:r>
            <a:endParaRPr lang="en-US" sz="20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2" name="Tekstvak 1"/>
          <p:cNvSpPr txBox="1"/>
          <p:nvPr/>
        </p:nvSpPr>
        <p:spPr>
          <a:xfrm>
            <a:off x="1403648" y="3429000"/>
            <a:ext cx="5040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331640" y="5013176"/>
            <a:ext cx="144016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1+2+3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87624" y="4581128"/>
            <a:ext cx="144016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1+2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267744" y="3933056"/>
            <a:ext cx="5040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err="1" smtClean="0">
                <a:solidFill>
                  <a:srgbClr val="C00000"/>
                </a:solidFill>
              </a:rPr>
              <a:t>Further</a:t>
            </a:r>
            <a:r>
              <a:rPr lang="nl-NL" sz="2400" b="1" kern="0" dirty="0" smtClean="0">
                <a:solidFill>
                  <a:srgbClr val="C00000"/>
                </a:solidFill>
              </a:rPr>
              <a:t> analysis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indent="0">
              <a:buNone/>
              <a:tabLst>
                <a:tab pos="361950" algn="l"/>
              </a:tabLst>
            </a:pPr>
            <a:r>
              <a:rPr lang="nl-NL" dirty="0" smtClean="0"/>
              <a:t>Impact of </a:t>
            </a:r>
            <a:r>
              <a:rPr lang="nl-NL" dirty="0" err="1" smtClean="0"/>
              <a:t>measures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height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dikes</a:t>
            </a:r>
            <a:endParaRPr lang="nl-NL" dirty="0" smtClean="0"/>
          </a:p>
          <a:p>
            <a:pPr>
              <a:buFontTx/>
              <a:buChar char="-"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458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5445224"/>
            <a:ext cx="4320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051720" y="5445224"/>
            <a:ext cx="122413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1+2+3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 flipH="1" flipV="1">
            <a:off x="2267744" y="5229200"/>
            <a:ext cx="216024" cy="2215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Rechte verbindingslijn met pijl 15"/>
          <p:cNvCxnSpPr/>
          <p:nvPr/>
        </p:nvCxnSpPr>
        <p:spPr bwMode="auto">
          <a:xfrm flipV="1">
            <a:off x="1043608" y="5229200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816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err="1" smtClean="0">
                <a:solidFill>
                  <a:srgbClr val="C00000"/>
                </a:solidFill>
              </a:rPr>
              <a:t>Conclusions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>
              <a:tabLst>
                <a:tab pos="361950" algn="l"/>
              </a:tabLst>
            </a:pPr>
            <a:r>
              <a:rPr lang="en-US" dirty="0" smtClean="0"/>
              <a:t>Especially a combination of three measures has a substantial impact on the water level.</a:t>
            </a:r>
          </a:p>
          <a:p>
            <a:pPr>
              <a:tabLst>
                <a:tab pos="361950" algn="l"/>
              </a:tabLst>
            </a:pPr>
            <a:endParaRPr lang="nl-NL" dirty="0" smtClean="0"/>
          </a:p>
          <a:p>
            <a:pPr>
              <a:tabLst>
                <a:tab pos="361950" algn="l"/>
              </a:tabLst>
            </a:pPr>
            <a:r>
              <a:rPr lang="nl-NL" dirty="0" smtClean="0"/>
              <a:t>The </a:t>
            </a:r>
            <a:r>
              <a:rPr lang="nl-NL" dirty="0" smtClean="0"/>
              <a:t>impact </a:t>
            </a:r>
            <a:r>
              <a:rPr lang="nl-NL" dirty="0" err="1" smtClean="0"/>
              <a:t>varies</a:t>
            </a:r>
            <a:r>
              <a:rPr lang="nl-NL" dirty="0" smtClean="0"/>
              <a:t> </a:t>
            </a:r>
            <a:r>
              <a:rPr lang="nl-NL" dirty="0" err="1" smtClean="0"/>
              <a:t>along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river</a:t>
            </a:r>
            <a:r>
              <a:rPr lang="nl-NL" dirty="0" smtClean="0"/>
              <a:t>,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r>
              <a:rPr lang="nl-NL" dirty="0" smtClean="0"/>
              <a:t> in a </a:t>
            </a:r>
            <a:r>
              <a:rPr lang="nl-NL" dirty="0" err="1" smtClean="0"/>
              <a:t>reduction</a:t>
            </a:r>
            <a:r>
              <a:rPr lang="nl-NL" dirty="0" smtClean="0"/>
              <a:t> of waterlevel of </a:t>
            </a:r>
            <a:r>
              <a:rPr lang="nl-NL" dirty="0" err="1" smtClean="0"/>
              <a:t>approximately</a:t>
            </a:r>
            <a:r>
              <a:rPr lang="nl-NL" dirty="0" smtClean="0"/>
              <a:t> 45 </a:t>
            </a:r>
            <a:r>
              <a:rPr lang="nl-NL" dirty="0" err="1" smtClean="0"/>
              <a:t>to</a:t>
            </a:r>
            <a:r>
              <a:rPr lang="nl-NL" dirty="0" smtClean="0"/>
              <a:t> 70 cm.</a:t>
            </a:r>
          </a:p>
          <a:p>
            <a:pPr>
              <a:tabLst>
                <a:tab pos="361950" algn="l"/>
              </a:tabLst>
            </a:pPr>
            <a:endParaRPr lang="nl-NL" dirty="0" smtClean="0"/>
          </a:p>
          <a:p>
            <a:pPr>
              <a:tabLst>
                <a:tab pos="361950" algn="l"/>
              </a:tabLst>
            </a:pPr>
            <a:r>
              <a:rPr lang="nl-NL" dirty="0" err="1" smtClean="0"/>
              <a:t>Regarding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impact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height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dikes</a:t>
            </a:r>
            <a:r>
              <a:rPr lang="nl-NL" dirty="0" smtClean="0"/>
              <a:t>: </a:t>
            </a:r>
            <a:r>
              <a:rPr lang="nl-NL" dirty="0" err="1" smtClean="0"/>
              <a:t>the</a:t>
            </a:r>
            <a:r>
              <a:rPr lang="nl-NL" dirty="0" smtClean="0"/>
              <a:t> impact is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because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influence</a:t>
            </a:r>
            <a:r>
              <a:rPr lang="nl-NL" dirty="0" smtClean="0"/>
              <a:t> of </a:t>
            </a:r>
            <a:r>
              <a:rPr lang="nl-NL" dirty="0" err="1" smtClean="0"/>
              <a:t>storms</a:t>
            </a:r>
            <a:endParaRPr lang="nl-NL" dirty="0" smtClean="0"/>
          </a:p>
          <a:p>
            <a:pPr>
              <a:tabLst>
                <a:tab pos="361950" algn="l"/>
              </a:tabLst>
            </a:pPr>
            <a:endParaRPr lang="nl-NL" dirty="0" smtClean="0"/>
          </a:p>
          <a:p>
            <a:pPr>
              <a:tabLst>
                <a:tab pos="361950" algn="l"/>
              </a:tabLst>
            </a:pP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r>
              <a:rPr lang="nl-NL" dirty="0" smtClean="0"/>
              <a:t> change (in 2050 </a:t>
            </a:r>
            <a:r>
              <a:rPr lang="nl-NL" dirty="0" err="1" smtClean="0"/>
              <a:t>and</a:t>
            </a:r>
            <a:r>
              <a:rPr lang="nl-NL" dirty="0" smtClean="0"/>
              <a:t> 2100), </a:t>
            </a:r>
            <a:r>
              <a:rPr lang="nl-NL" dirty="0" err="1" smtClean="0"/>
              <a:t>the</a:t>
            </a:r>
            <a:r>
              <a:rPr lang="nl-NL" dirty="0" smtClean="0"/>
              <a:t> impact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r>
              <a:rPr lang="nl-NL" dirty="0" smtClean="0"/>
              <a:t> is </a:t>
            </a:r>
            <a:r>
              <a:rPr lang="nl-NL" dirty="0" err="1" smtClean="0"/>
              <a:t>less</a:t>
            </a:r>
            <a:endParaRPr lang="nl-NL" dirty="0" smtClean="0"/>
          </a:p>
          <a:p>
            <a:pPr>
              <a:tabLst>
                <a:tab pos="361950" algn="l"/>
              </a:tabLst>
            </a:pPr>
            <a:endParaRPr lang="nl-NL" dirty="0" smtClean="0"/>
          </a:p>
          <a:p>
            <a:pPr>
              <a:tabLst>
                <a:tab pos="361950" algn="l"/>
              </a:tabLst>
            </a:pPr>
            <a:r>
              <a:rPr lang="nl-NL" dirty="0" err="1" smtClean="0"/>
              <a:t>With</a:t>
            </a:r>
            <a:r>
              <a:rPr lang="nl-NL" dirty="0" smtClean="0"/>
              <a:t> a more </a:t>
            </a:r>
            <a:r>
              <a:rPr lang="nl-NL" dirty="0" err="1" smtClean="0"/>
              <a:t>reliable</a:t>
            </a:r>
            <a:r>
              <a:rPr lang="nl-NL" dirty="0" smtClean="0"/>
              <a:t> storm </a:t>
            </a:r>
            <a:r>
              <a:rPr lang="nl-NL" dirty="0" err="1" smtClean="0"/>
              <a:t>surge</a:t>
            </a:r>
            <a:r>
              <a:rPr lang="nl-NL" dirty="0" smtClean="0"/>
              <a:t> </a:t>
            </a:r>
            <a:r>
              <a:rPr lang="nl-NL" dirty="0" err="1" smtClean="0"/>
              <a:t>barrier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 smtClean="0"/>
              <a:t> impact of </a:t>
            </a:r>
            <a:r>
              <a:rPr lang="nl-NL" dirty="0" err="1" smtClean="0"/>
              <a:t>failing</a:t>
            </a:r>
            <a:r>
              <a:rPr lang="nl-NL" dirty="0" smtClean="0"/>
              <a:t> </a:t>
            </a:r>
            <a:r>
              <a:rPr lang="nl-NL" dirty="0" err="1" smtClean="0"/>
              <a:t>dikes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hinterland </a:t>
            </a:r>
            <a:r>
              <a:rPr lang="nl-NL" dirty="0" smtClean="0"/>
              <a:t>is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serious</a:t>
            </a:r>
            <a:endParaRPr lang="nl-NL" dirty="0" smtClean="0"/>
          </a:p>
          <a:p>
            <a:pPr>
              <a:tabLst>
                <a:tab pos="361950" algn="l"/>
              </a:tabLst>
            </a:pPr>
            <a:endParaRPr lang="nl-NL" dirty="0"/>
          </a:p>
          <a:p>
            <a:pPr marL="342900" indent="-342900">
              <a:buAutoNum type="arabicPeriod"/>
              <a:tabLst>
                <a:tab pos="361950" algn="l"/>
              </a:tabLst>
            </a:pPr>
            <a:endParaRPr lang="en-US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638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Next </a:t>
            </a:r>
            <a:r>
              <a:rPr lang="nl-NL" sz="2400" b="1" kern="0" dirty="0" smtClean="0">
                <a:solidFill>
                  <a:srgbClr val="C00000"/>
                </a:solidFill>
              </a:rPr>
              <a:t>steps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lvl="1" indent="0">
              <a:buNone/>
              <a:tabLst>
                <a:tab pos="0" algn="l"/>
              </a:tabLst>
            </a:pPr>
            <a:r>
              <a:rPr lang="nl-NL" b="1" dirty="0" smtClean="0"/>
              <a:t>Next steps system analysis</a:t>
            </a:r>
            <a:endParaRPr lang="nl-NL" dirty="0" smtClean="0"/>
          </a:p>
          <a:p>
            <a:pPr>
              <a:tabLst>
                <a:tab pos="361950" algn="l"/>
              </a:tabLst>
            </a:pPr>
            <a:r>
              <a:rPr lang="nl-NL" dirty="0" err="1" smtClean="0"/>
              <a:t>Reproduction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hydraulic</a:t>
            </a:r>
            <a:r>
              <a:rPr lang="nl-NL" dirty="0" smtClean="0"/>
              <a:t> model (</a:t>
            </a:r>
            <a:r>
              <a:rPr lang="nl-NL" dirty="0" err="1" smtClean="0"/>
              <a:t>approved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government</a:t>
            </a:r>
            <a:r>
              <a:rPr lang="nl-NL" dirty="0" smtClean="0"/>
              <a:t>)</a:t>
            </a:r>
          </a:p>
          <a:p>
            <a:pPr>
              <a:tabLst>
                <a:tab pos="361950" algn="l"/>
              </a:tabLst>
            </a:pP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correlation</a:t>
            </a:r>
            <a:r>
              <a:rPr lang="nl-NL" dirty="0" smtClean="0"/>
              <a:t> of storm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rain</a:t>
            </a:r>
            <a:r>
              <a:rPr lang="nl-NL" dirty="0" smtClean="0"/>
              <a:t>.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volume of </a:t>
            </a:r>
            <a:r>
              <a:rPr lang="nl-NL" dirty="0" err="1" smtClean="0"/>
              <a:t>regional</a:t>
            </a:r>
            <a:r>
              <a:rPr lang="nl-NL" dirty="0" smtClean="0"/>
              <a:t> water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expected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flow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Hollandsche IJssel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critical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endParaRPr lang="nl-NL" dirty="0" smtClean="0"/>
          </a:p>
          <a:p>
            <a:pPr>
              <a:tabLst>
                <a:tab pos="361950" algn="l"/>
              </a:tabLst>
            </a:pPr>
            <a:r>
              <a:rPr lang="nl-NL" dirty="0"/>
              <a:t>Issue of ‘model </a:t>
            </a:r>
            <a:r>
              <a:rPr lang="nl-NL" dirty="0" err="1"/>
              <a:t>insecurity</a:t>
            </a:r>
            <a:r>
              <a:rPr lang="nl-NL" dirty="0"/>
              <a:t>’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solved</a:t>
            </a:r>
            <a:endParaRPr lang="nl-NL" dirty="0"/>
          </a:p>
          <a:p>
            <a:pPr marL="0" indent="0">
              <a:buNone/>
              <a:tabLst>
                <a:tab pos="361950" algn="l"/>
              </a:tabLst>
            </a:pPr>
            <a:endParaRPr lang="nl-NL" b="1" dirty="0" smtClean="0"/>
          </a:p>
          <a:p>
            <a:pPr marL="0" indent="0">
              <a:buNone/>
              <a:tabLst>
                <a:tab pos="361950" algn="l"/>
              </a:tabLst>
            </a:pPr>
            <a:r>
              <a:rPr lang="nl-NL" b="1" dirty="0" err="1" smtClean="0"/>
              <a:t>Improvements</a:t>
            </a:r>
            <a:r>
              <a:rPr lang="nl-NL" b="1" dirty="0" smtClean="0"/>
              <a:t> HIJK have been </a:t>
            </a:r>
            <a:r>
              <a:rPr lang="nl-NL" b="1" dirty="0" err="1" smtClean="0"/>
              <a:t>studied</a:t>
            </a:r>
            <a:r>
              <a:rPr lang="nl-NL" b="1" dirty="0" smtClean="0"/>
              <a:t>  </a:t>
            </a:r>
            <a:r>
              <a:rPr lang="nl-NL" dirty="0" smtClean="0"/>
              <a:t>- a/o impact </a:t>
            </a:r>
            <a:r>
              <a:rPr lang="nl-NL" dirty="0" smtClean="0"/>
              <a:t>on </a:t>
            </a:r>
            <a:r>
              <a:rPr lang="nl-NL" dirty="0" err="1" smtClean="0"/>
              <a:t>operation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maintenance</a:t>
            </a:r>
          </a:p>
          <a:p>
            <a:pPr marL="0" indent="0">
              <a:buNone/>
              <a:tabLst>
                <a:tab pos="361950" algn="l"/>
              </a:tabLst>
            </a:pPr>
            <a:endParaRPr lang="nl-NL" b="1" dirty="0" smtClean="0"/>
          </a:p>
          <a:p>
            <a:pPr marL="0" indent="0">
              <a:buNone/>
              <a:tabLst>
                <a:tab pos="361950" algn="l"/>
              </a:tabLst>
            </a:pPr>
            <a:r>
              <a:rPr lang="nl-NL" b="1" dirty="0" err="1" smtClean="0"/>
              <a:t>Cost</a:t>
            </a:r>
            <a:r>
              <a:rPr lang="nl-NL" b="1" dirty="0" smtClean="0"/>
              <a:t> assessments </a:t>
            </a:r>
            <a:r>
              <a:rPr lang="nl-NL" dirty="0" smtClean="0"/>
              <a:t>of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endParaRPr lang="nl-NL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/>
          </a:p>
          <a:p>
            <a:pPr marL="0" indent="0">
              <a:buNone/>
              <a:tabLst>
                <a:tab pos="361950" algn="l"/>
              </a:tabLst>
            </a:pPr>
            <a:r>
              <a:rPr lang="nl-NL" b="1" dirty="0" err="1"/>
              <a:t>C</a:t>
            </a:r>
            <a:r>
              <a:rPr lang="nl-NL" b="1" dirty="0" err="1" smtClean="0"/>
              <a:t>onclusions</a:t>
            </a:r>
            <a:r>
              <a:rPr lang="nl-NL" dirty="0" smtClean="0"/>
              <a:t>: most </a:t>
            </a:r>
            <a:r>
              <a:rPr lang="nl-NL" dirty="0" err="1" smtClean="0"/>
              <a:t>cost-effective</a:t>
            </a:r>
            <a:r>
              <a:rPr lang="nl-NL" dirty="0" smtClean="0"/>
              <a:t> way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protect</a:t>
            </a:r>
            <a:r>
              <a:rPr lang="nl-NL" dirty="0" smtClean="0"/>
              <a:t> area in </a:t>
            </a:r>
            <a:r>
              <a:rPr lang="nl-NL" dirty="0" err="1" smtClean="0"/>
              <a:t>the</a:t>
            </a:r>
            <a:r>
              <a:rPr lang="nl-NL" dirty="0" smtClean="0"/>
              <a:t> long run</a:t>
            </a:r>
            <a:endParaRPr lang="en-US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255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en-US" sz="2400" b="1" dirty="0" err="1" smtClean="0"/>
              <a:t>Hollandse</a:t>
            </a:r>
            <a:r>
              <a:rPr lang="en-US" sz="2400" b="1" dirty="0" smtClean="0"/>
              <a:t> IJssel</a:t>
            </a:r>
            <a:endParaRPr lang="en-US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0" y="2060848"/>
            <a:ext cx="3168352" cy="420822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 bwMode="auto">
          <a:xfrm>
            <a:off x="1312539" y="4365104"/>
            <a:ext cx="667173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5076056" cy="37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 bwMode="auto">
          <a:xfrm>
            <a:off x="-396552" y="-99392"/>
            <a:ext cx="9649072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                                       SPR Framework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02400" cy="40011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System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7920" y="-1128835"/>
            <a:ext cx="6583762" cy="944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8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nl-NL" sz="2400" b="1" dirty="0" smtClean="0"/>
              <a:t>Sources (1)</a:t>
            </a:r>
            <a:endParaRPr lang="en-US" sz="2400" b="1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916832"/>
            <a:ext cx="6984008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Sealevel </a:t>
            </a:r>
            <a:r>
              <a:rPr lang="nl-NL" b="1" dirty="0" err="1" smtClean="0"/>
              <a:t>rise</a:t>
            </a: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Scenario’s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sea</a:t>
            </a:r>
            <a:r>
              <a:rPr lang="nl-NL" dirty="0" smtClean="0"/>
              <a:t>-level </a:t>
            </a:r>
            <a:r>
              <a:rPr lang="nl-NL" dirty="0" err="1" smtClean="0"/>
              <a:t>rise</a:t>
            </a:r>
            <a:endParaRPr lang="nl-NL" dirty="0" smtClean="0"/>
          </a:p>
          <a:p>
            <a:r>
              <a:rPr lang="nl-NL" dirty="0" smtClean="0"/>
              <a:t>7 cm in 2015</a:t>
            </a:r>
          </a:p>
          <a:p>
            <a:r>
              <a:rPr lang="nl-NL" dirty="0" smtClean="0"/>
              <a:t>35 cm in 2050</a:t>
            </a:r>
          </a:p>
          <a:p>
            <a:r>
              <a:rPr lang="nl-NL" dirty="0" smtClean="0"/>
              <a:t>85 cm in 2100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River discharge</a:t>
            </a:r>
          </a:p>
          <a:p>
            <a:pPr marL="0" indent="0">
              <a:buNone/>
            </a:pP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/>
              <a:t>of Grade </a:t>
            </a:r>
            <a:r>
              <a:rPr lang="nl-NL" dirty="0" smtClean="0"/>
              <a:t>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4335" y="2629115"/>
            <a:ext cx="6840760" cy="167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nl-NL" sz="2400" b="1" dirty="0" smtClean="0"/>
              <a:t>Sources (2)</a:t>
            </a:r>
            <a:endParaRPr lang="en-US" sz="2400" b="1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953296"/>
            <a:ext cx="6767983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l-NL" b="1" dirty="0"/>
              <a:t>Extreme storm </a:t>
            </a:r>
            <a:r>
              <a:rPr lang="nl-NL" b="1" dirty="0" err="1" smtClean="0"/>
              <a:t>surges</a:t>
            </a:r>
            <a:endParaRPr lang="nl-NL" b="1" dirty="0" smtClean="0"/>
          </a:p>
          <a:p>
            <a:pPr marL="0" indent="0">
              <a:buNone/>
            </a:pPr>
            <a:r>
              <a:rPr lang="nl-NL" dirty="0" err="1" smtClean="0"/>
              <a:t>Strength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storm, </a:t>
            </a:r>
            <a:r>
              <a:rPr lang="nl-NL" dirty="0" err="1" smtClean="0"/>
              <a:t>direction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timeline of </a:t>
            </a:r>
            <a:r>
              <a:rPr lang="nl-NL" dirty="0" err="1" smtClean="0"/>
              <a:t>the</a:t>
            </a:r>
            <a:r>
              <a:rPr lang="nl-NL" dirty="0" smtClean="0"/>
              <a:t> storm,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correlation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(volumes of) </a:t>
            </a:r>
            <a:r>
              <a:rPr lang="nl-NL" dirty="0" err="1" smtClean="0"/>
              <a:t>rain</a:t>
            </a:r>
            <a:r>
              <a:rPr lang="nl-NL" dirty="0" smtClean="0"/>
              <a:t> – more </a:t>
            </a:r>
            <a:r>
              <a:rPr lang="nl-NL" dirty="0" err="1" smtClean="0"/>
              <a:t>study</a:t>
            </a:r>
            <a:r>
              <a:rPr lang="nl-NL" dirty="0" smtClean="0"/>
              <a:t> is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err="1" smtClean="0"/>
              <a:t>Landsubsidence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1,1 cm / </a:t>
            </a:r>
            <a:r>
              <a:rPr lang="nl-NL" dirty="0" err="1"/>
              <a:t>year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Krimpenerwaard</a:t>
            </a:r>
          </a:p>
          <a:p>
            <a:r>
              <a:rPr lang="nl-NL" dirty="0" smtClean="0"/>
              <a:t>2050</a:t>
            </a:r>
            <a:r>
              <a:rPr lang="nl-NL" dirty="0"/>
              <a:t>: 33 cm</a:t>
            </a:r>
          </a:p>
          <a:p>
            <a:r>
              <a:rPr lang="nl-NL" dirty="0"/>
              <a:t>2100: 88 </a:t>
            </a:r>
            <a:r>
              <a:rPr lang="nl-NL" dirty="0" smtClean="0"/>
              <a:t>cm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938"/>
            <a:ext cx="1676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err="1" smtClean="0">
                <a:solidFill>
                  <a:srgbClr val="C00000"/>
                </a:solidFill>
              </a:rPr>
              <a:t>Pathway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5629693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Current</a:t>
            </a:r>
            <a:r>
              <a:rPr lang="nl-NL" b="1" dirty="0" smtClean="0"/>
              <a:t> failure </a:t>
            </a:r>
            <a:r>
              <a:rPr lang="nl-NL" b="1" dirty="0" err="1" smtClean="0"/>
              <a:t>probability</a:t>
            </a:r>
            <a:r>
              <a:rPr lang="nl-NL" b="1" dirty="0" smtClean="0"/>
              <a:t> HIJK </a:t>
            </a:r>
            <a:r>
              <a:rPr lang="nl-NL" b="1" dirty="0" err="1" smtClean="0"/>
              <a:t>and</a:t>
            </a:r>
            <a:r>
              <a:rPr lang="nl-NL" b="1" dirty="0" smtClean="0"/>
              <a:t> MLK</a:t>
            </a:r>
          </a:p>
          <a:p>
            <a:r>
              <a:rPr lang="nl-NL" dirty="0" smtClean="0"/>
              <a:t>Failure </a:t>
            </a:r>
            <a:r>
              <a:rPr lang="nl-NL" dirty="0" err="1" smtClean="0"/>
              <a:t>probability</a:t>
            </a:r>
            <a:r>
              <a:rPr lang="nl-NL" dirty="0" smtClean="0"/>
              <a:t> </a:t>
            </a:r>
            <a:r>
              <a:rPr lang="nl-NL" dirty="0" err="1" smtClean="0"/>
              <a:t>Maeslantkering</a:t>
            </a:r>
            <a:r>
              <a:rPr lang="nl-NL" dirty="0" smtClean="0"/>
              <a:t>: 1 op 100</a:t>
            </a:r>
          </a:p>
          <a:p>
            <a:r>
              <a:rPr lang="nl-NL" dirty="0" smtClean="0"/>
              <a:t>Failure </a:t>
            </a:r>
            <a:r>
              <a:rPr lang="nl-NL" dirty="0" err="1" smtClean="0"/>
              <a:t>probability</a:t>
            </a:r>
            <a:r>
              <a:rPr lang="nl-NL" dirty="0" smtClean="0"/>
              <a:t> Hollandsche IJsselkering: 1 op 200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Failure </a:t>
            </a:r>
            <a:r>
              <a:rPr lang="nl-NL" b="1" dirty="0" err="1" smtClean="0"/>
              <a:t>mechanisms</a:t>
            </a:r>
            <a:r>
              <a:rPr lang="nl-NL" b="1" dirty="0" smtClean="0"/>
              <a:t> of </a:t>
            </a:r>
            <a:r>
              <a:rPr lang="nl-NL" b="1" dirty="0" err="1" smtClean="0"/>
              <a:t>dikes</a:t>
            </a:r>
            <a:r>
              <a:rPr lang="nl-NL" b="1" dirty="0" smtClean="0"/>
              <a:t> (</a:t>
            </a:r>
            <a:r>
              <a:rPr lang="nl-NL" b="1" dirty="0" err="1" smtClean="0"/>
              <a:t>presentation</a:t>
            </a:r>
            <a:r>
              <a:rPr lang="nl-NL" b="1" dirty="0" smtClean="0"/>
              <a:t> KIJK)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9959" y="2052711"/>
            <a:ext cx="5904658" cy="260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73858"/>
            <a:ext cx="2947863" cy="39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9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5"/>
          <a:stretch/>
        </p:blipFill>
        <p:spPr bwMode="auto">
          <a:xfrm rot="5400000">
            <a:off x="5498437" y="2430554"/>
            <a:ext cx="4781251" cy="216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" y="1700808"/>
            <a:ext cx="6630863" cy="441587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err="1" smtClean="0">
                <a:solidFill>
                  <a:srgbClr val="C00000"/>
                </a:solidFill>
              </a:rPr>
              <a:t>Receptors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6551959" cy="4140000"/>
          </a:xfrm>
        </p:spPr>
        <p:txBody>
          <a:bodyPr/>
          <a:lstStyle/>
          <a:p>
            <a:r>
              <a:rPr lang="nl-NL" sz="2200" dirty="0" smtClean="0"/>
              <a:t>Approach Netherlands: </a:t>
            </a:r>
            <a:r>
              <a:rPr lang="nl-NL" sz="2200" dirty="0" smtClean="0"/>
              <a:t>Chance </a:t>
            </a:r>
            <a:r>
              <a:rPr lang="nl-NL" sz="2200" dirty="0" smtClean="0"/>
              <a:t>per person of </a:t>
            </a:r>
            <a:r>
              <a:rPr lang="nl-NL" sz="2200" dirty="0" err="1" smtClean="0"/>
              <a:t>dying</a:t>
            </a:r>
            <a:r>
              <a:rPr lang="nl-NL" sz="2200" dirty="0" smtClean="0"/>
              <a:t> </a:t>
            </a:r>
            <a:r>
              <a:rPr lang="nl-NL" sz="2200" dirty="0" err="1" smtClean="0"/>
              <a:t>due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flooding</a:t>
            </a:r>
            <a:r>
              <a:rPr lang="nl-NL" sz="2200" dirty="0" smtClean="0"/>
              <a:t>: 1x10</a:t>
            </a:r>
            <a:r>
              <a:rPr lang="nl-NL" sz="2200" baseline="30000" dirty="0" smtClean="0"/>
              <a:t>-5</a:t>
            </a:r>
            <a:r>
              <a:rPr lang="nl-NL" sz="2200" dirty="0" smtClean="0"/>
              <a:t> = </a:t>
            </a:r>
            <a:r>
              <a:rPr lang="nl-NL" sz="2200" dirty="0" err="1" smtClean="0"/>
              <a:t>once</a:t>
            </a:r>
            <a:r>
              <a:rPr lang="nl-NL" sz="2200" dirty="0" smtClean="0"/>
              <a:t> in 100.000 </a:t>
            </a:r>
            <a:r>
              <a:rPr lang="nl-NL" sz="2200" dirty="0" err="1" smtClean="0"/>
              <a:t>year</a:t>
            </a:r>
            <a:endParaRPr lang="nl-NL" sz="2200" baseline="30000" dirty="0" smtClean="0"/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 err="1" smtClean="0"/>
              <a:t>Based</a:t>
            </a:r>
            <a:r>
              <a:rPr lang="nl-NL" sz="2200" dirty="0" smtClean="0"/>
              <a:t> </a:t>
            </a:r>
            <a:r>
              <a:rPr lang="nl-NL" sz="2200" dirty="0" smtClean="0"/>
              <a:t>a/o on </a:t>
            </a:r>
            <a:r>
              <a:rPr lang="nl-NL" sz="2200" dirty="0" err="1" smtClean="0"/>
              <a:t>this</a:t>
            </a:r>
            <a:r>
              <a:rPr lang="nl-NL" sz="2200" dirty="0" smtClean="0"/>
              <a:t>, </a:t>
            </a:r>
            <a:r>
              <a:rPr lang="nl-NL" sz="2200" dirty="0" err="1" smtClean="0"/>
              <a:t>the</a:t>
            </a:r>
            <a:r>
              <a:rPr lang="nl-NL" sz="2200" dirty="0" smtClean="0"/>
              <a:t> </a:t>
            </a:r>
            <a:r>
              <a:rPr lang="nl-NL" sz="2200" dirty="0" err="1" smtClean="0"/>
              <a:t>norms</a:t>
            </a:r>
            <a:r>
              <a:rPr lang="nl-NL" sz="2200" dirty="0" smtClean="0"/>
              <a:t> of </a:t>
            </a:r>
            <a:r>
              <a:rPr lang="nl-NL" sz="2200" dirty="0" err="1" smtClean="0"/>
              <a:t>the</a:t>
            </a:r>
            <a:r>
              <a:rPr lang="nl-NL" sz="2200" dirty="0" smtClean="0"/>
              <a:t> </a:t>
            </a:r>
            <a:r>
              <a:rPr lang="nl-NL" sz="2200" dirty="0" err="1" smtClean="0"/>
              <a:t>dikes</a:t>
            </a:r>
            <a:r>
              <a:rPr lang="nl-NL" sz="2200" dirty="0" smtClean="0"/>
              <a:t> are </a:t>
            </a:r>
            <a:r>
              <a:rPr lang="nl-NL" sz="2200" dirty="0" err="1" smtClean="0"/>
              <a:t>designed</a:t>
            </a:r>
            <a:r>
              <a:rPr lang="nl-NL" sz="2200" dirty="0" smtClean="0"/>
              <a:t> )</a:t>
            </a:r>
            <a:endParaRPr lang="nl-NL" sz="2200" dirty="0" smtClean="0"/>
          </a:p>
          <a:p>
            <a:endParaRPr lang="nl-NL" sz="2200" dirty="0" smtClean="0"/>
          </a:p>
          <a:p>
            <a:r>
              <a:rPr lang="nl-NL" sz="2200" dirty="0" err="1" smtClean="0"/>
              <a:t>Measures</a:t>
            </a:r>
            <a:r>
              <a:rPr lang="nl-NL" sz="2200" dirty="0" smtClean="0"/>
              <a:t> are </a:t>
            </a:r>
            <a:r>
              <a:rPr lang="nl-NL" sz="2200" dirty="0" err="1" smtClean="0"/>
              <a:t>needed</a:t>
            </a:r>
            <a:r>
              <a:rPr lang="nl-NL" sz="2200" dirty="0" smtClean="0"/>
              <a:t> </a:t>
            </a:r>
            <a:r>
              <a:rPr lang="nl-NL" sz="2200" dirty="0" err="1" smtClean="0"/>
              <a:t>for</a:t>
            </a:r>
            <a:r>
              <a:rPr lang="nl-NL" sz="2200" dirty="0" smtClean="0"/>
              <a:t> </a:t>
            </a:r>
            <a:r>
              <a:rPr lang="nl-NL" sz="2200" dirty="0" err="1" smtClean="0"/>
              <a:t>the</a:t>
            </a:r>
            <a:r>
              <a:rPr lang="nl-NL" sz="2200" dirty="0" smtClean="0"/>
              <a:t> Hollandsche IJssel </a:t>
            </a:r>
            <a:r>
              <a:rPr lang="nl-NL" sz="2200" dirty="0" err="1" smtClean="0"/>
              <a:t>to</a:t>
            </a:r>
            <a:r>
              <a:rPr lang="nl-NL" sz="2200" dirty="0" smtClean="0"/>
              <a:t> meet </a:t>
            </a:r>
            <a:r>
              <a:rPr lang="nl-NL" sz="2200" dirty="0" err="1" smtClean="0"/>
              <a:t>the</a:t>
            </a:r>
            <a:r>
              <a:rPr lang="nl-NL" sz="2200" dirty="0" smtClean="0"/>
              <a:t> </a:t>
            </a:r>
            <a:r>
              <a:rPr lang="nl-NL" sz="2200" dirty="0" err="1" smtClean="0"/>
              <a:t>norms</a:t>
            </a:r>
            <a:r>
              <a:rPr lang="nl-NL" sz="2200" dirty="0" smtClean="0"/>
              <a:t> </a:t>
            </a:r>
            <a:r>
              <a:rPr lang="nl-NL" sz="2200" dirty="0" smtClean="0"/>
              <a:t>(1:3.000 </a:t>
            </a:r>
            <a:r>
              <a:rPr lang="nl-NL" sz="2200" dirty="0" err="1" smtClean="0"/>
              <a:t>and</a:t>
            </a:r>
            <a:r>
              <a:rPr lang="nl-NL" sz="2200" dirty="0" smtClean="0"/>
              <a:t> 1:10.000)</a:t>
            </a:r>
            <a:endParaRPr lang="nl-NL" sz="2200" dirty="0" smtClean="0"/>
          </a:p>
          <a:p>
            <a:endParaRPr lang="nl-NL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err="1" smtClean="0">
                <a:solidFill>
                  <a:srgbClr val="C00000"/>
                </a:solidFill>
              </a:rPr>
              <a:t>Aim</a:t>
            </a:r>
            <a:r>
              <a:rPr lang="nl-NL" sz="2400" b="1" kern="0" dirty="0" smtClean="0">
                <a:solidFill>
                  <a:srgbClr val="C00000"/>
                </a:solidFill>
              </a:rPr>
              <a:t> of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protection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against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flooding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Three new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smtClean="0">
                <a:solidFill>
                  <a:srgbClr val="C00000"/>
                </a:solidFill>
              </a:rPr>
              <a:t>are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studied</a:t>
            </a:r>
            <a:r>
              <a:rPr lang="nl-NL" sz="2400" b="1" kern="0" dirty="0" smtClean="0">
                <a:solidFill>
                  <a:srgbClr val="C00000"/>
                </a:solidFill>
              </a:rPr>
              <a:t>,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besides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dikes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342900" indent="-342900">
              <a:buAutoNum type="arabicPeriod"/>
              <a:tabLst>
                <a:tab pos="361950" algn="l"/>
              </a:tabLst>
            </a:pPr>
            <a:r>
              <a:rPr lang="en-US" dirty="0" smtClean="0"/>
              <a:t>Reduction of the failure rate of the SSB </a:t>
            </a:r>
            <a:r>
              <a:rPr lang="en-US" dirty="0" err="1" smtClean="0"/>
              <a:t>Hollandsche</a:t>
            </a:r>
            <a:r>
              <a:rPr lang="en-US" dirty="0" smtClean="0"/>
              <a:t> IJssel: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en-US" dirty="0" smtClean="0"/>
              <a:t>	1: 200, 1: 1000 and 1: 5000 per closure</a:t>
            </a:r>
          </a:p>
          <a:p>
            <a:pPr marL="0" indent="0">
              <a:buNone/>
              <a:tabLst>
                <a:tab pos="361950" algn="l"/>
              </a:tabLst>
            </a:pPr>
            <a:endParaRPr lang="nl-NL" dirty="0"/>
          </a:p>
          <a:p>
            <a:pPr marL="0" indent="0">
              <a:buNone/>
              <a:tabLst>
                <a:tab pos="361950" algn="l"/>
              </a:tabLst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0" y="2780928"/>
            <a:ext cx="7765088" cy="43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554</Words>
  <Application>Microsoft Office PowerPoint</Application>
  <PresentationFormat>Diavoorstelling (4:3)</PresentationFormat>
  <Paragraphs>109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Standaardontwerp</vt:lpstr>
      <vt:lpstr>Standaardontwerp</vt:lpstr>
      <vt:lpstr>   Asses further improvements of the HIJ barrier in relation to system of HIJ   </vt:lpstr>
      <vt:lpstr>Hollandse IJssel</vt:lpstr>
      <vt:lpstr>System analysis</vt:lpstr>
      <vt:lpstr>Sources (1)</vt:lpstr>
      <vt:lpstr>Sources (2)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Deltaprogramma</dc:title>
  <dc:creator>J. van der Endt</dc:creator>
  <cp:lastModifiedBy>Konterman, Ina (WNZ)</cp:lastModifiedBy>
  <cp:revision>390</cp:revision>
  <cp:lastPrinted>2016-06-03T11:55:53Z</cp:lastPrinted>
  <dcterms:modified xsi:type="dcterms:W3CDTF">2018-09-25T08:21:23Z</dcterms:modified>
</cp:coreProperties>
</file>